
<file path=[Content_Types].xml><?xml version="1.0" encoding="utf-8"?>
<Types xmlns="http://schemas.openxmlformats.org/package/2006/content-types">
  <Default Extension="png" ContentType="image/png"/>
  <Default Extension="jpeg" ContentType="image/jpeg"/>
  <Default Extension="glb" ContentType="model/gltf.binary"/>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677" r:id="rId14"/>
    <p:sldId id="678" r:id="rId15"/>
    <p:sldId id="680" r:id="rId16"/>
    <p:sldId id="683" r:id="rId17"/>
    <p:sldId id="785" r:id="rId18"/>
    <p:sldId id="690" r:id="rId19"/>
    <p:sldId id="691" r:id="rId20"/>
    <p:sldId id="692" r:id="rId21"/>
    <p:sldId id="693" r:id="rId22"/>
    <p:sldId id="698" r:id="rId23"/>
    <p:sldId id="787" r:id="rId24"/>
    <p:sldId id="788" r:id="rId25"/>
    <p:sldId id="699" r:id="rId26"/>
    <p:sldId id="700" r:id="rId27"/>
    <p:sldId id="701" r:id="rId28"/>
    <p:sldId id="703" r:id="rId29"/>
    <p:sldId id="712" r:id="rId30"/>
    <p:sldId id="713" r:id="rId31"/>
    <p:sldId id="715" r:id="rId32"/>
    <p:sldId id="716" r:id="rId33"/>
    <p:sldId id="718" r:id="rId34"/>
    <p:sldId id="791" r:id="rId35"/>
    <p:sldId id="789" r:id="rId36"/>
    <p:sldId id="719" r:id="rId3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810" autoAdjust="0"/>
    <p:restoredTop sz="72517" autoAdjust="0"/>
  </p:normalViewPr>
  <p:slideViewPr>
    <p:cSldViewPr snapToGrid="0" snapToObjects="1">
      <p:cViewPr varScale="1">
        <p:scale>
          <a:sx n="60" d="100"/>
          <a:sy n="60" d="100"/>
        </p:scale>
        <p:origin x="1555" y="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tr-TR" sz="2000" dirty="0" smtClean="0"/>
            <a:t>Soruşturma</a:t>
          </a:r>
          <a:endParaRPr lang="en-GB" sz="2000" dirty="0"/>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tr-TR" sz="1600" dirty="0" smtClean="0"/>
            <a:t>Polis / </a:t>
          </a:r>
          <a:r>
            <a:rPr lang="tr-TR" sz="1600" smtClean="0"/>
            <a:t>Kolluk Kuvveti (LEA)</a:t>
          </a:r>
          <a:endParaRPr lang="en-GB" sz="1600" dirty="0"/>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rPr lang="tr-TR" dirty="0" smtClean="0"/>
            <a:t>Mahkeme</a:t>
          </a:r>
          <a:endParaRPr lang="en-GB" dirty="0"/>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tr-TR" sz="1400" dirty="0" smtClean="0"/>
            <a:t>Soruşturma  Hakimi</a:t>
          </a:r>
          <a:endParaRPr lang="en-GB" sz="1400" dirty="0"/>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t>
        <a:bodyPr/>
        <a:lstStyle/>
        <a:p>
          <a:endParaRPr lang="tr-TR"/>
        </a:p>
      </dgm:t>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dgm:presLayoutVars>
          <dgm:chMax val="7"/>
          <dgm:chPref val="7"/>
        </dgm:presLayoutVars>
      </dgm:prSet>
      <dgm:spPr/>
      <dgm:t>
        <a:bodyPr/>
        <a:lstStyle/>
        <a:p>
          <a:endParaRPr lang="tr-TR"/>
        </a:p>
      </dgm:t>
    </dgm:pt>
    <dgm:pt modelId="{D12E1021-53A6-485E-9233-4EDE67BEC917}" type="pres">
      <dgm:prSet presAssocID="{395D9510-08EA-432D-9A00-9294E0BDBA2B}" presName="Name56" presStyleLbl="parChTrans1D2" presStyleIdx="0" presStyleCnt="3"/>
      <dgm:spPr/>
      <dgm:t>
        <a:bodyPr/>
        <a:lstStyle/>
        <a:p>
          <a:endParaRPr lang="tr-TR"/>
        </a:p>
      </dgm:t>
    </dgm:pt>
    <dgm:pt modelId="{5D1F438F-1B8F-4D2A-A343-2D8B40A9494D}" type="pres">
      <dgm:prSet presAssocID="{9CF39C4A-30CA-42B0-8F51-75EF260277FC}" presName="text0" presStyleLbl="node1" presStyleIdx="1" presStyleCnt="4">
        <dgm:presLayoutVars>
          <dgm:bulletEnabled val="1"/>
        </dgm:presLayoutVars>
      </dgm:prSet>
      <dgm:spPr/>
      <dgm:t>
        <a:bodyPr/>
        <a:lstStyle/>
        <a:p>
          <a:endParaRPr lang="tr-TR"/>
        </a:p>
      </dgm:t>
    </dgm:pt>
    <dgm:pt modelId="{3778DF30-23E2-4C7D-A959-3BE0EC75CBBD}" type="pres">
      <dgm:prSet presAssocID="{A66FDFC0-6D16-4DD6-98C8-29F8AEF8F4CA}" presName="Name56" presStyleLbl="parChTrans1D2" presStyleIdx="1" presStyleCnt="3"/>
      <dgm:spPr/>
      <dgm:t>
        <a:bodyPr/>
        <a:lstStyle/>
        <a:p>
          <a:endParaRPr lang="tr-TR"/>
        </a:p>
      </dgm:t>
    </dgm:pt>
    <dgm:pt modelId="{6963355E-90FB-4F2F-8A04-33DF3325C0FF}" type="pres">
      <dgm:prSet presAssocID="{9FFE1DC2-7997-45EF-B054-D9C101A58696}" presName="text0" presStyleLbl="node1" presStyleIdx="2" presStyleCnt="4">
        <dgm:presLayoutVars>
          <dgm:bulletEnabled val="1"/>
        </dgm:presLayoutVars>
      </dgm:prSet>
      <dgm:spPr/>
      <dgm:t>
        <a:bodyPr/>
        <a:lstStyle/>
        <a:p>
          <a:endParaRPr lang="tr-TR"/>
        </a:p>
      </dgm:t>
    </dgm:pt>
    <dgm:pt modelId="{F950A281-5A65-4A2C-946C-1B2B20A221D8}" type="pres">
      <dgm:prSet presAssocID="{1A2AEAF1-B9D2-424A-8D47-9B457536792F}" presName="Name56" presStyleLbl="parChTrans1D2" presStyleIdx="2" presStyleCnt="3"/>
      <dgm:spPr/>
      <dgm:t>
        <a:bodyPr/>
        <a:lstStyle/>
        <a:p>
          <a:endParaRPr lang="tr-TR"/>
        </a:p>
      </dgm:t>
    </dgm:pt>
    <dgm:pt modelId="{DD254159-A8A1-4609-AFBB-38BCC8794B5D}" type="pres">
      <dgm:prSet presAssocID="{3252F450-8240-4917-B119-144A08BE229A}" presName="text0" presStyleLbl="node1" presStyleIdx="3" presStyleCnt="4">
        <dgm:presLayoutVars>
          <dgm:bulletEnabled val="1"/>
        </dgm:presLayoutVars>
      </dgm:prSet>
      <dgm:spPr/>
      <dgm:t>
        <a:bodyPr/>
        <a:lstStyle/>
        <a:p>
          <a:endParaRPr lang="tr-TR"/>
        </a:p>
      </dgm:t>
    </dgm:pt>
  </dgm:ptLst>
  <dgm:cxnLst>
    <dgm:cxn modelId="{7624529B-E6C5-438C-89CD-2810B3EF84E3}" srcId="{D43B8C40-B09F-496C-A11E-9AB196DE8852}" destId="{3252F450-8240-4917-B119-144A08BE229A}" srcOrd="2" destOrd="0" parTransId="{1A2AEAF1-B9D2-424A-8D47-9B457536792F}" sibTransId="{A3273DCF-25D8-40EE-9F00-79853BAB7E64}"/>
    <dgm:cxn modelId="{A686AECC-8786-4472-9AD8-2139E086FA02}" type="presOf" srcId="{1A2AEAF1-B9D2-424A-8D47-9B457536792F}" destId="{F950A281-5A65-4A2C-946C-1B2B20A221D8}"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0B3C9FB8-EF2B-483E-A55C-373BD058998C}" type="presOf" srcId="{BC2DC94A-F46E-4809-A556-37C0BBA51067}" destId="{B1ED9FE3-0FDE-490A-95F0-24B8C8680FB0}" srcOrd="0" destOrd="0" presId="urn:microsoft.com/office/officeart/2008/layout/RadialCluster"/>
    <dgm:cxn modelId="{C0C7F667-BCAF-4C4C-BBD1-69861C3A6D6B}" srcId="{BC2DC94A-F46E-4809-A556-37C0BBA51067}" destId="{D43B8C40-B09F-496C-A11E-9AB196DE8852}" srcOrd="0" destOrd="0" parTransId="{DFF318B4-6623-4B79-8021-B55DDC5F5913}" sibTransId="{83AE1716-A533-4BAD-90D0-041F7CD5EEA4}"/>
    <dgm:cxn modelId="{6E0ED378-CCD5-46CD-9201-E4F681A017BC}" type="presOf" srcId="{9FFE1DC2-7997-45EF-B054-D9C101A58696}" destId="{6963355E-90FB-4F2F-8A04-33DF3325C0FF}" srcOrd="0" destOrd="0" presId="urn:microsoft.com/office/officeart/2008/layout/RadialCluster"/>
    <dgm:cxn modelId="{C1B80BB4-F9BB-4D8B-826E-9C22386A69BD}" srcId="{D43B8C40-B09F-496C-A11E-9AB196DE8852}" destId="{9CF39C4A-30CA-42B0-8F51-75EF260277FC}" srcOrd="0" destOrd="0" parTransId="{395D9510-08EA-432D-9A00-9294E0BDBA2B}" sibTransId="{DB59FA91-CE6B-4BFC-93A0-B654BED5A30B}"/>
    <dgm:cxn modelId="{7093F91C-F25A-4713-9450-D289C85C689F}" type="presOf" srcId="{D43B8C40-B09F-496C-A11E-9AB196DE8852}" destId="{8E69E85C-938C-4ED1-9ABD-8A0A2496C4D9}"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E67C86BE-7ADC-461D-AE53-B0F1B8853306}" type="presOf" srcId="{9CF39C4A-30CA-42B0-8F51-75EF260277FC}" destId="{5D1F438F-1B8F-4D2A-A343-2D8B40A9494D}"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1</a:t>
          </a:r>
          <a:r>
            <a:rPr lang="en-GB" i="1" dirty="0">
              <a:cs typeface="Arial" panose="020B0604020202020204" pitchFamily="34" charset="0"/>
            </a:rPr>
            <a:t>: </a:t>
          </a:r>
          <a:r>
            <a:rPr lang="tr-TR" i="1" dirty="0" smtClean="0">
              <a:cs typeface="Arial" panose="020B0604020202020204" pitchFamily="34" charset="0"/>
            </a:rPr>
            <a:t>Uluslararası unsur belirlenir</a:t>
          </a:r>
          <a:r>
            <a:rPr lang="en-GB" i="1" dirty="0" smtClean="0">
              <a:cs typeface="Arial" panose="020B0604020202020204" pitchFamily="34" charset="0"/>
            </a:rPr>
            <a:t>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pPr algn="just"/>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2</a:t>
          </a:r>
          <a:r>
            <a:rPr lang="en-GB" i="1" dirty="0">
              <a:cs typeface="Arial" panose="020B0604020202020204" pitchFamily="34" charset="0"/>
            </a:rPr>
            <a:t>: </a:t>
          </a:r>
          <a:r>
            <a:rPr lang="tr-TR" i="1" dirty="0" smtClean="0">
              <a:cs typeface="Arial" panose="020B0604020202020204" pitchFamily="34" charset="0"/>
            </a:rPr>
            <a:t>Yerel makam, hangi gerçeklerin açıklığa kavuşturulması veya delillerin toplanması gerektiğini belirler.</a:t>
          </a:r>
          <a:endParaRPr lang="en-GB"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pPr algn="just"/>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3</a:t>
          </a:r>
          <a:r>
            <a:rPr lang="en-GB" i="1" dirty="0">
              <a:cs typeface="Arial" panose="020B0604020202020204" pitchFamily="34" charset="0"/>
            </a:rPr>
            <a:t>: </a:t>
          </a:r>
          <a:r>
            <a:rPr lang="tr-TR" i="1" dirty="0" smtClean="0">
              <a:cs typeface="Arial" panose="020B0604020202020204" pitchFamily="34" charset="0"/>
            </a:rPr>
            <a:t>Yerel makam hangi düzeyde işbirliğine ihtiyaç olduğuna karar verir</a:t>
          </a:r>
          <a:endParaRPr lang="en-GB"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pPr algn="just"/>
          <a:r>
            <a:rPr lang="tr-TR" b="1" dirty="0" smtClean="0">
              <a:cs typeface="Arial" panose="020B0604020202020204" pitchFamily="34" charset="0"/>
            </a:rPr>
            <a:t>Adım</a:t>
          </a:r>
          <a:r>
            <a:rPr lang="en-US" b="1" dirty="0" smtClean="0"/>
            <a:t> </a:t>
          </a:r>
          <a:r>
            <a:rPr lang="en-US" b="1" dirty="0"/>
            <a:t>4</a:t>
          </a:r>
          <a:r>
            <a:rPr lang="en-US" dirty="0"/>
            <a:t>: </a:t>
          </a:r>
          <a:r>
            <a:rPr lang="tr-TR" dirty="0" smtClean="0"/>
            <a:t>MLA yasal çerçevesini izleyen yerel makam yardım prosedürünü başlatır (varyasyonlar)</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pPr algn="just"/>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5</a:t>
          </a:r>
          <a:r>
            <a:rPr lang="en-GB" dirty="0">
              <a:cs typeface="Arial" panose="020B0604020202020204" pitchFamily="34" charset="0"/>
            </a:rPr>
            <a:t>:</a:t>
          </a:r>
          <a:r>
            <a:rPr lang="en-GB" b="1" dirty="0">
              <a:cs typeface="Arial" panose="020B0604020202020204" pitchFamily="34" charset="0"/>
            </a:rPr>
            <a:t> </a:t>
          </a:r>
          <a:r>
            <a:rPr lang="tr-TR" b="0" i="1" dirty="0" smtClean="0">
              <a:cs typeface="Arial" panose="020B0604020202020204" pitchFamily="34" charset="0"/>
            </a:rPr>
            <a:t>Karşılıklı Adli Yardım Talep Mektubu gönderilir</a:t>
          </a:r>
          <a:r>
            <a:rPr lang="en-GB" b="0" i="1" dirty="0" smtClean="0">
              <a:cs typeface="Arial" panose="020B0604020202020204" pitchFamily="34" charset="0"/>
            </a:rPr>
            <a:t> </a:t>
          </a:r>
          <a:endParaRPr lang="en-GB" b="0" i="1" dirty="0"/>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t>
        <a:bodyPr/>
        <a:lstStyle/>
        <a:p>
          <a:endParaRPr lang="tr-TR"/>
        </a:p>
      </dgm:t>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t>
        <a:bodyPr/>
        <a:lstStyle/>
        <a:p>
          <a:endParaRPr lang="tr-TR"/>
        </a:p>
      </dgm:t>
    </dgm:pt>
    <dgm:pt modelId="{5E518954-471A-4A0A-8052-11BC5FD08113}" type="pres">
      <dgm:prSet presAssocID="{F7A60466-050F-4FAB-81C9-333DBBDA5025}" presName="FiveNodes_2" presStyleLbl="node1" presStyleIdx="1" presStyleCnt="5">
        <dgm:presLayoutVars>
          <dgm:bulletEnabled val="1"/>
        </dgm:presLayoutVars>
      </dgm:prSet>
      <dgm:spPr/>
      <dgm:t>
        <a:bodyPr/>
        <a:lstStyle/>
        <a:p>
          <a:endParaRPr lang="tr-TR"/>
        </a:p>
      </dgm:t>
    </dgm:pt>
    <dgm:pt modelId="{FA0C563D-4AC4-49D4-8B82-2B3DA636C5B8}" type="pres">
      <dgm:prSet presAssocID="{F7A60466-050F-4FAB-81C9-333DBBDA5025}" presName="FiveNodes_3" presStyleLbl="node1" presStyleIdx="2" presStyleCnt="5">
        <dgm:presLayoutVars>
          <dgm:bulletEnabled val="1"/>
        </dgm:presLayoutVars>
      </dgm:prSet>
      <dgm:spPr/>
      <dgm:t>
        <a:bodyPr/>
        <a:lstStyle/>
        <a:p>
          <a:endParaRPr lang="tr-TR"/>
        </a:p>
      </dgm:t>
    </dgm:pt>
    <dgm:pt modelId="{872E5D92-8A5B-4F0B-A582-AD2EC26DE1F1}" type="pres">
      <dgm:prSet presAssocID="{F7A60466-050F-4FAB-81C9-333DBBDA5025}" presName="FiveNodes_4" presStyleLbl="node1" presStyleIdx="3" presStyleCnt="5">
        <dgm:presLayoutVars>
          <dgm:bulletEnabled val="1"/>
        </dgm:presLayoutVars>
      </dgm:prSet>
      <dgm:spPr/>
      <dgm:t>
        <a:bodyPr/>
        <a:lstStyle/>
        <a:p>
          <a:endParaRPr lang="tr-TR"/>
        </a:p>
      </dgm:t>
    </dgm:pt>
    <dgm:pt modelId="{1570E3C4-0EB5-4850-977D-D7BF7804F5C5}" type="pres">
      <dgm:prSet presAssocID="{F7A60466-050F-4FAB-81C9-333DBBDA5025}" presName="FiveNodes_5" presStyleLbl="node1" presStyleIdx="4" presStyleCnt="5" custLinFactNeighborY="-1300">
        <dgm:presLayoutVars>
          <dgm:bulletEnabled val="1"/>
        </dgm:presLayoutVars>
      </dgm:prSet>
      <dgm:spPr/>
      <dgm:t>
        <a:bodyPr/>
        <a:lstStyle/>
        <a:p>
          <a:endParaRPr lang="tr-TR"/>
        </a:p>
      </dgm:t>
    </dgm:pt>
    <dgm:pt modelId="{9D632434-7AD9-454C-A5B8-907A8A8AE164}" type="pres">
      <dgm:prSet presAssocID="{F7A60466-050F-4FAB-81C9-333DBBDA5025}" presName="FiveConn_1-2" presStyleLbl="fgAccFollowNode1" presStyleIdx="0" presStyleCnt="4">
        <dgm:presLayoutVars>
          <dgm:bulletEnabled val="1"/>
        </dgm:presLayoutVars>
      </dgm:prSet>
      <dgm:spPr/>
      <dgm:t>
        <a:bodyPr/>
        <a:lstStyle/>
        <a:p>
          <a:endParaRPr lang="tr-TR"/>
        </a:p>
      </dgm:t>
    </dgm:pt>
    <dgm:pt modelId="{E307F77B-0ACB-4F07-895E-E85A60F4A63D}" type="pres">
      <dgm:prSet presAssocID="{F7A60466-050F-4FAB-81C9-333DBBDA5025}" presName="FiveConn_2-3" presStyleLbl="fgAccFollowNode1" presStyleIdx="1" presStyleCnt="4">
        <dgm:presLayoutVars>
          <dgm:bulletEnabled val="1"/>
        </dgm:presLayoutVars>
      </dgm:prSet>
      <dgm:spPr/>
      <dgm:t>
        <a:bodyPr/>
        <a:lstStyle/>
        <a:p>
          <a:endParaRPr lang="tr-TR"/>
        </a:p>
      </dgm:t>
    </dgm:pt>
    <dgm:pt modelId="{AE8D6596-348E-4ED8-990E-2F72A02FE46C}" type="pres">
      <dgm:prSet presAssocID="{F7A60466-050F-4FAB-81C9-333DBBDA5025}" presName="FiveConn_3-4" presStyleLbl="fgAccFollowNode1" presStyleIdx="2" presStyleCnt="4">
        <dgm:presLayoutVars>
          <dgm:bulletEnabled val="1"/>
        </dgm:presLayoutVars>
      </dgm:prSet>
      <dgm:spPr/>
      <dgm:t>
        <a:bodyPr/>
        <a:lstStyle/>
        <a:p>
          <a:endParaRPr lang="tr-TR"/>
        </a:p>
      </dgm:t>
    </dgm:pt>
    <dgm:pt modelId="{49D1460C-DD90-4744-A72E-5022D2D8FCAD}" type="pres">
      <dgm:prSet presAssocID="{F7A60466-050F-4FAB-81C9-333DBBDA5025}" presName="FiveConn_4-5" presStyleLbl="fgAccFollowNode1" presStyleIdx="3" presStyleCnt="4">
        <dgm:presLayoutVars>
          <dgm:bulletEnabled val="1"/>
        </dgm:presLayoutVars>
      </dgm:prSet>
      <dgm:spPr/>
      <dgm:t>
        <a:bodyPr/>
        <a:lstStyle/>
        <a:p>
          <a:endParaRPr lang="tr-TR"/>
        </a:p>
      </dgm:t>
    </dgm:pt>
    <dgm:pt modelId="{3E52C829-E91D-421E-9F26-EF40DA920C07}" type="pres">
      <dgm:prSet presAssocID="{F7A60466-050F-4FAB-81C9-333DBBDA5025}" presName="FiveNodes_1_text" presStyleLbl="node1" presStyleIdx="4" presStyleCnt="5">
        <dgm:presLayoutVars>
          <dgm:bulletEnabled val="1"/>
        </dgm:presLayoutVars>
      </dgm:prSet>
      <dgm:spPr/>
      <dgm:t>
        <a:bodyPr/>
        <a:lstStyle/>
        <a:p>
          <a:endParaRPr lang="tr-TR"/>
        </a:p>
      </dgm:t>
    </dgm:pt>
    <dgm:pt modelId="{FEB94570-78AE-4C71-AD3D-B3E2E41E4F95}" type="pres">
      <dgm:prSet presAssocID="{F7A60466-050F-4FAB-81C9-333DBBDA5025}" presName="FiveNodes_2_text" presStyleLbl="node1" presStyleIdx="4" presStyleCnt="5">
        <dgm:presLayoutVars>
          <dgm:bulletEnabled val="1"/>
        </dgm:presLayoutVars>
      </dgm:prSet>
      <dgm:spPr/>
      <dgm:t>
        <a:bodyPr/>
        <a:lstStyle/>
        <a:p>
          <a:endParaRPr lang="tr-TR"/>
        </a:p>
      </dgm:t>
    </dgm:pt>
    <dgm:pt modelId="{F57F605C-A428-4198-89A0-9FEF5A61E9FC}" type="pres">
      <dgm:prSet presAssocID="{F7A60466-050F-4FAB-81C9-333DBBDA5025}" presName="FiveNodes_3_text" presStyleLbl="node1" presStyleIdx="4" presStyleCnt="5">
        <dgm:presLayoutVars>
          <dgm:bulletEnabled val="1"/>
        </dgm:presLayoutVars>
      </dgm:prSet>
      <dgm:spPr/>
      <dgm:t>
        <a:bodyPr/>
        <a:lstStyle/>
        <a:p>
          <a:endParaRPr lang="tr-TR"/>
        </a:p>
      </dgm:t>
    </dgm:pt>
    <dgm:pt modelId="{B7D7EC88-358D-4DCE-9AA7-72C1BE8FC72D}" type="pres">
      <dgm:prSet presAssocID="{F7A60466-050F-4FAB-81C9-333DBBDA5025}" presName="FiveNodes_4_text" presStyleLbl="node1" presStyleIdx="4" presStyleCnt="5">
        <dgm:presLayoutVars>
          <dgm:bulletEnabled val="1"/>
        </dgm:presLayoutVars>
      </dgm:prSet>
      <dgm:spPr/>
      <dgm:t>
        <a:bodyPr/>
        <a:lstStyle/>
        <a:p>
          <a:endParaRPr lang="tr-TR"/>
        </a:p>
      </dgm:t>
    </dgm:pt>
    <dgm:pt modelId="{B62D2397-C7EE-4451-8AAC-B4015EDF65D9}" type="pres">
      <dgm:prSet presAssocID="{F7A60466-050F-4FAB-81C9-333DBBDA5025}" presName="FiveNodes_5_text" presStyleLbl="node1" presStyleIdx="4" presStyleCnt="5">
        <dgm:presLayoutVars>
          <dgm:bulletEnabled val="1"/>
        </dgm:presLayoutVars>
      </dgm:prSet>
      <dgm:spPr/>
      <dgm:t>
        <a:bodyPr/>
        <a:lstStyle/>
        <a:p>
          <a:endParaRPr lang="tr-TR"/>
        </a:p>
      </dgm:t>
    </dgm:pt>
  </dgm:ptLst>
  <dgm:cxnLst>
    <dgm:cxn modelId="{ACF803DA-18C3-4E65-A3F4-A9065A887306}" type="presOf" srcId="{D67B9855-30CA-4B69-8E89-B58AECE74B0D}" destId="{B7D7EC88-358D-4DCE-9AA7-72C1BE8FC72D}" srcOrd="1" destOrd="0" presId="urn:microsoft.com/office/officeart/2005/8/layout/vProcess5"/>
    <dgm:cxn modelId="{9D44E23F-A6E8-4EE7-8134-ABCCAC3C9D49}" srcId="{F7A60466-050F-4FAB-81C9-333DBBDA5025}" destId="{CFE6A816-EE38-4556-B48D-B6B53EABA66F}" srcOrd="4" destOrd="0" parTransId="{E6842191-924E-4C4C-9023-A5ED02B7E9CA}" sibTransId="{05AD4850-8D2E-4CE7-9484-0E4CE0FFDC16}"/>
    <dgm:cxn modelId="{D167D995-3DCE-4A2E-926F-7EB79E16C602}" srcId="{F7A60466-050F-4FAB-81C9-333DBBDA5025}" destId="{7A452A7C-B6BC-4B77-9442-DD3FF081B7B6}" srcOrd="0" destOrd="0" parTransId="{C35F6F9B-CEE8-4F6E-9B73-59011540D1B5}" sibTransId="{CCF26C20-3D67-4A0F-A86B-F7ECF91E0B57}"/>
    <dgm:cxn modelId="{6D950F09-7D21-4A97-97CD-834693987D10}" type="presOf" srcId="{D2C43026-6EBC-40E9-8051-6F477BFA81E0}" destId="{FEB94570-78AE-4C71-AD3D-B3E2E41E4F95}" srcOrd="1"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4873BF82-82B3-4F68-97AD-E7CFDEA6E2F1}" type="presOf" srcId="{CFE6A816-EE38-4556-B48D-B6B53EABA66F}" destId="{1570E3C4-0EB5-4850-977D-D7BF7804F5C5}" srcOrd="0"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6A26605C-4C3B-4316-8104-B60FD34739E6}" type="presOf" srcId="{6251F902-B282-4E45-A2C3-054B87D1F06C}" destId="{E307F77B-0ACB-4F07-895E-E85A60F4A63D}" srcOrd="0"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3FF477DC-02D7-43AF-A031-AE65D76EFB84}" type="presOf" srcId="{7A452A7C-B6BC-4B77-9442-DD3FF081B7B6}" destId="{3E52C829-E91D-421E-9F26-EF40DA920C07}" srcOrd="1" destOrd="0" presId="urn:microsoft.com/office/officeart/2005/8/layout/vProcess5"/>
    <dgm:cxn modelId="{CBA9C324-6B90-4AEE-AF8B-FDBF3E02A060}" type="presOf" srcId="{03E8CFDF-6B2F-4591-AC43-5F25F37959DB}" destId="{F57F605C-A428-4198-89A0-9FEF5A61E9FC}" srcOrd="1"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E3DC54EA-F92D-4456-B2E9-DE635B50BC83}" type="presOf" srcId="{18CA57ED-17E1-4ED1-A65C-E613A28F23AE}" destId="{49D1460C-DD90-4744-A72E-5022D2D8FCAD}" srcOrd="0"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6D0543C-A545-4634-B480-34F3B85BA76D}" type="presOf" srcId="{F7A60466-050F-4FAB-81C9-333DBBDA5025}" destId="{D49D3713-8B36-49A1-A871-289F50659A31}" srcOrd="0" destOrd="0" presId="urn:microsoft.com/office/officeart/2005/8/layout/vProcess5"/>
    <dgm:cxn modelId="{39F636DC-E91E-4F85-A1B0-6B86147EC98F}" type="presOf" srcId="{7130FFAE-23E2-42AB-8DF9-3E3B606EA1F1}" destId="{AE8D6596-348E-4ED8-990E-2F72A02FE46C}" srcOrd="0" destOrd="0" presId="urn:microsoft.com/office/officeart/2005/8/layout/vProcess5"/>
    <dgm:cxn modelId="{BE9135E3-24B2-4C84-8469-988D82CDE22D}" type="presOf" srcId="{D2C43026-6EBC-40E9-8051-6F477BFA81E0}" destId="{5E518954-471A-4A0A-8052-11BC5FD08113}"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pPr algn="just"/>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6</a:t>
          </a:r>
          <a:r>
            <a:rPr lang="en-GB" dirty="0">
              <a:cs typeface="Arial" panose="020B0604020202020204" pitchFamily="34" charset="0"/>
            </a:rPr>
            <a:t>: </a:t>
          </a:r>
          <a:r>
            <a:rPr lang="tr-TR" i="1" dirty="0" smtClean="0">
              <a:cs typeface="Arial" panose="020B0604020202020204" pitchFamily="34" charset="0"/>
            </a:rPr>
            <a:t>MLA Talep Mektubu, talep edilen devletin Merkezi veya Yürütme Makamı tarafından alınır</a:t>
          </a:r>
          <a:r>
            <a:rPr lang="en-GB" i="1" dirty="0" smtClean="0">
              <a:cs typeface="Arial" panose="020B0604020202020204" pitchFamily="34" charset="0"/>
            </a:rPr>
            <a:t> </a:t>
          </a:r>
          <a:endParaRPr lang="en-GB" dirty="0"/>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pPr algn="just"/>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7</a:t>
          </a:r>
          <a:r>
            <a:rPr lang="en-GB" dirty="0">
              <a:cs typeface="Arial" panose="020B0604020202020204" pitchFamily="34" charset="0"/>
            </a:rPr>
            <a:t>:</a:t>
          </a:r>
          <a:r>
            <a:rPr lang="en-GB" b="1" dirty="0">
              <a:cs typeface="Arial" panose="020B0604020202020204" pitchFamily="34" charset="0"/>
            </a:rPr>
            <a:t> </a:t>
          </a:r>
          <a:r>
            <a:rPr lang="tr-TR" b="0" i="1" dirty="0" smtClean="0">
              <a:cs typeface="Arial" panose="020B0604020202020204" pitchFamily="34" charset="0"/>
            </a:rPr>
            <a:t>Talep edilen devletin Merkezi veya Yürütme Makamı, Talep Mektubunu yerine getirir </a:t>
          </a:r>
          <a:r>
            <a:rPr lang="tr-TR" b="0" i="1" smtClean="0">
              <a:cs typeface="Arial" panose="020B0604020202020204" pitchFamily="34" charset="0"/>
            </a:rPr>
            <a:t>ve cevabı/delili </a:t>
          </a:r>
          <a:r>
            <a:rPr lang="tr-TR" b="0" i="1" dirty="0" smtClean="0">
              <a:cs typeface="Arial" panose="020B0604020202020204" pitchFamily="34" charset="0"/>
            </a:rPr>
            <a:t>gönderir</a:t>
          </a:r>
          <a:r>
            <a:rPr lang="en-GB" b="0" i="1" dirty="0" smtClean="0">
              <a:cs typeface="Arial" panose="020B0604020202020204" pitchFamily="34" charset="0"/>
            </a:rPr>
            <a:t> </a:t>
          </a:r>
          <a:endParaRPr lang="en-GB" b="0" i="1" dirty="0"/>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pPr algn="just"/>
          <a:r>
            <a:rPr lang="tr-TR" b="1" dirty="0" smtClean="0">
              <a:cs typeface="Arial" panose="020B0604020202020204" pitchFamily="34" charset="0"/>
            </a:rPr>
            <a:t>Adım</a:t>
          </a:r>
          <a:r>
            <a:rPr lang="en-GB" b="1" i="0" dirty="0" smtClean="0">
              <a:cs typeface="Arial" panose="020B0604020202020204" pitchFamily="34" charset="0"/>
            </a:rPr>
            <a:t> </a:t>
          </a:r>
          <a:r>
            <a:rPr lang="en-GB" b="1" i="0" dirty="0">
              <a:cs typeface="Arial" panose="020B0604020202020204" pitchFamily="34" charset="0"/>
            </a:rPr>
            <a:t>8: </a:t>
          </a:r>
          <a:r>
            <a:rPr lang="tr-TR" b="0" i="1" dirty="0" smtClean="0">
              <a:cs typeface="Arial" panose="020B0604020202020204" pitchFamily="34" charset="0"/>
            </a:rPr>
            <a:t>MLA prosedürünü başlatan yerel makam yanıt alır</a:t>
          </a:r>
          <a:endParaRPr lang="en-GB" b="0" i="1" dirty="0"/>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pPr algn="just"/>
          <a:r>
            <a:rPr lang="tr-TR" b="1" dirty="0" smtClean="0">
              <a:cs typeface="Arial" panose="020B0604020202020204" pitchFamily="34" charset="0"/>
            </a:rPr>
            <a:t>Adım</a:t>
          </a:r>
          <a:r>
            <a:rPr lang="en-GB" b="1" dirty="0" smtClean="0">
              <a:cs typeface="Arial" panose="020B0604020202020204" pitchFamily="34" charset="0"/>
            </a:rPr>
            <a:t> </a:t>
          </a:r>
          <a:r>
            <a:rPr lang="en-GB" b="1" dirty="0">
              <a:cs typeface="Arial" panose="020B0604020202020204" pitchFamily="34" charset="0"/>
            </a:rPr>
            <a:t>9</a:t>
          </a:r>
          <a:r>
            <a:rPr lang="en-GB" dirty="0">
              <a:cs typeface="Arial" panose="020B0604020202020204" pitchFamily="34" charset="0"/>
            </a:rPr>
            <a:t>: </a:t>
          </a:r>
          <a:r>
            <a:rPr lang="tr-TR" i="1" dirty="0" smtClean="0">
              <a:cs typeface="Arial" panose="020B0604020202020204" pitchFamily="34" charset="0"/>
            </a:rPr>
            <a:t>Yerel makam yanıtı inceler ve ek talep mektupları da dahil olmak üzere sonraki adımlar hakkında karar verir</a:t>
          </a:r>
          <a:r>
            <a:rPr lang="en-GB" i="1" dirty="0" smtClean="0">
              <a:cs typeface="Arial" panose="020B0604020202020204" pitchFamily="34" charset="0"/>
            </a:rPr>
            <a:t> </a:t>
          </a:r>
          <a:endParaRPr lang="en-GB" dirty="0"/>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t>
        <a:bodyPr/>
        <a:lstStyle/>
        <a:p>
          <a:endParaRPr lang="tr-TR"/>
        </a:p>
      </dgm:t>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t>
        <a:bodyPr/>
        <a:lstStyle/>
        <a:p>
          <a:endParaRPr lang="tr-TR"/>
        </a:p>
      </dgm:t>
    </dgm:pt>
    <dgm:pt modelId="{AF770465-1E5E-4638-9A1B-92EBE61B5D0C}" type="pres">
      <dgm:prSet presAssocID="{F7A60466-050F-4FAB-81C9-333DBBDA5025}" presName="FourNodes_2" presStyleLbl="node1" presStyleIdx="1" presStyleCnt="4">
        <dgm:presLayoutVars>
          <dgm:bulletEnabled val="1"/>
        </dgm:presLayoutVars>
      </dgm:prSet>
      <dgm:spPr/>
      <dgm:t>
        <a:bodyPr/>
        <a:lstStyle/>
        <a:p>
          <a:endParaRPr lang="tr-TR"/>
        </a:p>
      </dgm:t>
    </dgm:pt>
    <dgm:pt modelId="{D0B16B8F-93CF-4E2B-91BA-862EF9BD9990}" type="pres">
      <dgm:prSet presAssocID="{F7A60466-050F-4FAB-81C9-333DBBDA5025}" presName="FourNodes_3" presStyleLbl="node1" presStyleIdx="2" presStyleCnt="4">
        <dgm:presLayoutVars>
          <dgm:bulletEnabled val="1"/>
        </dgm:presLayoutVars>
      </dgm:prSet>
      <dgm:spPr/>
      <dgm:t>
        <a:bodyPr/>
        <a:lstStyle/>
        <a:p>
          <a:endParaRPr lang="tr-TR"/>
        </a:p>
      </dgm:t>
    </dgm:pt>
    <dgm:pt modelId="{A4F61184-0BBF-4AB9-8C6A-810F7F4CEAFF}" type="pres">
      <dgm:prSet presAssocID="{F7A60466-050F-4FAB-81C9-333DBBDA5025}" presName="FourNodes_4" presStyleLbl="node1" presStyleIdx="3" presStyleCnt="4">
        <dgm:presLayoutVars>
          <dgm:bulletEnabled val="1"/>
        </dgm:presLayoutVars>
      </dgm:prSet>
      <dgm:spPr/>
      <dgm:t>
        <a:bodyPr/>
        <a:lstStyle/>
        <a:p>
          <a:endParaRPr lang="tr-TR"/>
        </a:p>
      </dgm:t>
    </dgm:pt>
    <dgm:pt modelId="{C54CB6C8-8D3F-4FB6-9234-77A6ACED8420}" type="pres">
      <dgm:prSet presAssocID="{F7A60466-050F-4FAB-81C9-333DBBDA5025}" presName="FourConn_1-2" presStyleLbl="fgAccFollowNode1" presStyleIdx="0" presStyleCnt="3">
        <dgm:presLayoutVars>
          <dgm:bulletEnabled val="1"/>
        </dgm:presLayoutVars>
      </dgm:prSet>
      <dgm:spPr/>
      <dgm:t>
        <a:bodyPr/>
        <a:lstStyle/>
        <a:p>
          <a:endParaRPr lang="tr-TR"/>
        </a:p>
      </dgm:t>
    </dgm:pt>
    <dgm:pt modelId="{85C1F341-FC66-4D97-B213-31D1B3CF0866}" type="pres">
      <dgm:prSet presAssocID="{F7A60466-050F-4FAB-81C9-333DBBDA5025}" presName="FourConn_2-3" presStyleLbl="fgAccFollowNode1" presStyleIdx="1" presStyleCnt="3">
        <dgm:presLayoutVars>
          <dgm:bulletEnabled val="1"/>
        </dgm:presLayoutVars>
      </dgm:prSet>
      <dgm:spPr/>
      <dgm:t>
        <a:bodyPr/>
        <a:lstStyle/>
        <a:p>
          <a:endParaRPr lang="tr-TR"/>
        </a:p>
      </dgm:t>
    </dgm:pt>
    <dgm:pt modelId="{53FA1314-161C-4363-B4BB-A334788502EF}" type="pres">
      <dgm:prSet presAssocID="{F7A60466-050F-4FAB-81C9-333DBBDA5025}" presName="FourConn_3-4" presStyleLbl="fgAccFollowNode1" presStyleIdx="2" presStyleCnt="3">
        <dgm:presLayoutVars>
          <dgm:bulletEnabled val="1"/>
        </dgm:presLayoutVars>
      </dgm:prSet>
      <dgm:spPr/>
      <dgm:t>
        <a:bodyPr/>
        <a:lstStyle/>
        <a:p>
          <a:endParaRPr lang="tr-TR"/>
        </a:p>
      </dgm:t>
    </dgm:pt>
    <dgm:pt modelId="{F1BBA345-32CF-4F37-9B73-609E1C2A1C74}" type="pres">
      <dgm:prSet presAssocID="{F7A60466-050F-4FAB-81C9-333DBBDA5025}" presName="FourNodes_1_text" presStyleLbl="node1" presStyleIdx="3" presStyleCnt="4">
        <dgm:presLayoutVars>
          <dgm:bulletEnabled val="1"/>
        </dgm:presLayoutVars>
      </dgm:prSet>
      <dgm:spPr/>
      <dgm:t>
        <a:bodyPr/>
        <a:lstStyle/>
        <a:p>
          <a:endParaRPr lang="tr-TR"/>
        </a:p>
      </dgm:t>
    </dgm:pt>
    <dgm:pt modelId="{6E142851-0FC3-47AB-8F20-1CEF69FAA88D}" type="pres">
      <dgm:prSet presAssocID="{F7A60466-050F-4FAB-81C9-333DBBDA5025}" presName="FourNodes_2_text" presStyleLbl="node1" presStyleIdx="3" presStyleCnt="4">
        <dgm:presLayoutVars>
          <dgm:bulletEnabled val="1"/>
        </dgm:presLayoutVars>
      </dgm:prSet>
      <dgm:spPr/>
      <dgm:t>
        <a:bodyPr/>
        <a:lstStyle/>
        <a:p>
          <a:endParaRPr lang="tr-TR"/>
        </a:p>
      </dgm:t>
    </dgm:pt>
    <dgm:pt modelId="{C189177F-CB18-45F5-8095-CE0661086265}" type="pres">
      <dgm:prSet presAssocID="{F7A60466-050F-4FAB-81C9-333DBBDA5025}" presName="FourNodes_3_text" presStyleLbl="node1" presStyleIdx="3" presStyleCnt="4">
        <dgm:presLayoutVars>
          <dgm:bulletEnabled val="1"/>
        </dgm:presLayoutVars>
      </dgm:prSet>
      <dgm:spPr/>
      <dgm:t>
        <a:bodyPr/>
        <a:lstStyle/>
        <a:p>
          <a:endParaRPr lang="tr-TR"/>
        </a:p>
      </dgm:t>
    </dgm:pt>
    <dgm:pt modelId="{35D217BB-B869-4299-9939-EF61A0898F34}" type="pres">
      <dgm:prSet presAssocID="{F7A60466-050F-4FAB-81C9-333DBBDA5025}" presName="FourNodes_4_text" presStyleLbl="node1" presStyleIdx="3" presStyleCnt="4">
        <dgm:presLayoutVars>
          <dgm:bulletEnabled val="1"/>
        </dgm:presLayoutVars>
      </dgm:prSet>
      <dgm:spPr/>
      <dgm:t>
        <a:bodyPr/>
        <a:lstStyle/>
        <a:p>
          <a:endParaRPr lang="tr-TR"/>
        </a:p>
      </dgm:t>
    </dgm:pt>
  </dgm:ptLst>
  <dgm:cxnLst>
    <dgm:cxn modelId="{354015FF-52B5-4958-9243-AA1678C00FCE}" type="presOf" srcId="{CCF26C20-3D67-4A0F-A86B-F7ECF91E0B57}" destId="{C54CB6C8-8D3F-4FB6-9234-77A6ACED8420}"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8EE373FD-4C7A-4896-943F-11B9917D5FF9}" type="presOf" srcId="{7130FFAE-23E2-42AB-8DF9-3E3B606EA1F1}" destId="{53FA1314-161C-4363-B4BB-A334788502EF}"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CC822C0C-15C9-42DF-B53B-5920AAC30432}" type="presOf" srcId="{D67B9855-30CA-4B69-8E89-B58AECE74B0D}" destId="{A4F61184-0BBF-4AB9-8C6A-810F7F4CEAFF}" srcOrd="0" destOrd="0" presId="urn:microsoft.com/office/officeart/2005/8/layout/vProcess5"/>
    <dgm:cxn modelId="{E5A9F59E-C50C-42E5-A966-A07B2C098A89}" type="presOf" srcId="{03E8CFDF-6B2F-4591-AC43-5F25F37959DB}" destId="{C189177F-CB18-45F5-8095-CE0661086265}" srcOrd="1" destOrd="0" presId="urn:microsoft.com/office/officeart/2005/8/layout/vProcess5"/>
    <dgm:cxn modelId="{C4D3E527-062F-40F0-AF0A-7E1AB1124921}" type="presOf" srcId="{D2C43026-6EBC-40E9-8051-6F477BFA81E0}" destId="{6E142851-0FC3-47AB-8F20-1CEF69FAA88D}" srcOrd="1"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1D16D883-A9B5-403D-A48D-B001C550562F}" type="presOf" srcId="{D67B9855-30CA-4B69-8E89-B58AECE74B0D}" destId="{35D217BB-B869-4299-9939-EF61A0898F34}" srcOrd="1" destOrd="0" presId="urn:microsoft.com/office/officeart/2005/8/layout/vProcess5"/>
    <dgm:cxn modelId="{CD2B2168-EEA4-4A0B-9DB4-08C00B2A43FB}" type="presOf" srcId="{03E8CFDF-6B2F-4591-AC43-5F25F37959DB}" destId="{D0B16B8F-93CF-4E2B-91BA-862EF9BD9990}" srcOrd="0" destOrd="0" presId="urn:microsoft.com/office/officeart/2005/8/layout/vProcess5"/>
    <dgm:cxn modelId="{58FDC577-A3D2-4C48-8276-C62CF69418DA}" type="presOf" srcId="{7A452A7C-B6BC-4B77-9442-DD3FF081B7B6}" destId="{F1BBA345-32CF-4F37-9B73-609E1C2A1C74}"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76D0543C-A545-4634-B480-34F3B85BA76D}" type="presOf" srcId="{F7A60466-050F-4FAB-81C9-333DBBDA5025}" destId="{D49D3713-8B36-49A1-A871-289F50659A31}" srcOrd="0" destOrd="0" presId="urn:microsoft.com/office/officeart/2005/8/layout/vProcess5"/>
    <dgm:cxn modelId="{70F512CE-4529-4173-8C39-686AAF06590A}" type="presOf" srcId="{6251F902-B282-4E45-A2C3-054B87D1F06C}" destId="{85C1F341-FC66-4D97-B213-31D1B3CF0866}" srcOrd="0" destOrd="0" presId="urn:microsoft.com/office/officeart/2005/8/layout/vProcess5"/>
    <dgm:cxn modelId="{93CD1CEE-6062-4FC6-AC69-C863AF756720}" type="presOf" srcId="{7A452A7C-B6BC-4B77-9442-DD3FF081B7B6}" destId="{E3892E7C-CF81-4B0E-865C-F62F9E9E8E48}"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9E85C-938C-4ED1-9ABD-8A0A2496C4D9}">
      <dsp:nvSpPr>
        <dsp:cNvPr id="0" name=""/>
        <dsp:cNvSpPr/>
      </dsp:nvSpPr>
      <dsp:spPr>
        <a:xfrm>
          <a:off x="3079337" y="2597032"/>
          <a:ext cx="1674660" cy="1674660"/>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bodyPr>
        <a:lstStyle/>
        <a:p>
          <a:pPr lvl="0" algn="ctr" defTabSz="889000">
            <a:lnSpc>
              <a:spcPct val="90000"/>
            </a:lnSpc>
            <a:spcBef>
              <a:spcPct val="0"/>
            </a:spcBef>
            <a:spcAft>
              <a:spcPct val="35000"/>
            </a:spcAft>
          </a:pPr>
          <a:r>
            <a:rPr lang="tr-TR" sz="2000" kern="1200" dirty="0" smtClean="0"/>
            <a:t>Soruşturma</a:t>
          </a:r>
          <a:endParaRPr lang="en-GB" sz="2000" kern="1200" dirty="0"/>
        </a:p>
      </dsp:txBody>
      <dsp:txXfrm>
        <a:off x="3079337" y="2597032"/>
        <a:ext cx="1674660" cy="1674660"/>
      </dsp:txXfrm>
    </dsp:sp>
    <dsp:sp modelId="{D12E1021-53A6-485E-9233-4EDE67BEC917}">
      <dsp:nvSpPr>
        <dsp:cNvPr id="0" name=""/>
        <dsp:cNvSpPr/>
      </dsp:nvSpPr>
      <dsp:spPr>
        <a:xfrm rot="16200000">
          <a:off x="3329315" y="2009680"/>
          <a:ext cx="1174704" cy="0"/>
        </a:xfrm>
        <a:custGeom>
          <a:avLst/>
          <a:gdLst/>
          <a:ahLst/>
          <a:cxnLst/>
          <a:rect l="0" t="0" r="0" b="0"/>
          <a:pathLst>
            <a:path>
              <a:moveTo>
                <a:pt x="0" y="0"/>
              </a:moveTo>
              <a:lnTo>
                <a:pt x="1174704"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1F438F-1B8F-4D2A-A343-2D8B40A9494D}">
      <dsp:nvSpPr>
        <dsp:cNvPr id="0" name=""/>
        <dsp:cNvSpPr/>
      </dsp:nvSpPr>
      <dsp:spPr>
        <a:xfrm>
          <a:off x="3355656" y="30030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tr-TR" sz="1600" kern="1200" dirty="0" smtClean="0"/>
            <a:t>Polis / </a:t>
          </a:r>
          <a:r>
            <a:rPr lang="tr-TR" sz="1600" kern="1200" smtClean="0"/>
            <a:t>Kolluk Kuvveti (LEA)</a:t>
          </a:r>
          <a:endParaRPr lang="en-GB" sz="1600" kern="1200" dirty="0"/>
        </a:p>
      </dsp:txBody>
      <dsp:txXfrm>
        <a:off x="3355656" y="300305"/>
        <a:ext cx="1122022" cy="1122022"/>
      </dsp:txXfrm>
    </dsp:sp>
    <dsp:sp modelId="{3778DF30-23E2-4C7D-A959-3BE0EC75CBBD}">
      <dsp:nvSpPr>
        <dsp:cNvPr id="0" name=""/>
        <dsp:cNvSpPr/>
      </dsp:nvSpPr>
      <dsp:spPr>
        <a:xfrm rot="1800000">
          <a:off x="4689798"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6963355E-90FB-4F2F-8A04-33DF3325C0FF}">
      <dsp:nvSpPr>
        <dsp:cNvPr id="0" name=""/>
        <dsp:cNvSpPr/>
      </dsp:nvSpPr>
      <dsp:spPr>
        <a:xfrm>
          <a:off x="5583979"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3180" tIns="43180" rIns="43180" bIns="43180" numCol="1" spcCol="1270" anchor="ctr" anchorCtr="0">
          <a:noAutofit/>
        </a:bodyPr>
        <a:lstStyle/>
        <a:p>
          <a:pPr lvl="0" algn="ctr" defTabSz="755650">
            <a:lnSpc>
              <a:spcPct val="90000"/>
            </a:lnSpc>
            <a:spcBef>
              <a:spcPct val="0"/>
            </a:spcBef>
            <a:spcAft>
              <a:spcPct val="35000"/>
            </a:spcAft>
          </a:pPr>
          <a:r>
            <a:rPr lang="tr-TR" sz="1700" kern="1200" dirty="0" smtClean="0"/>
            <a:t>Mahkeme</a:t>
          </a:r>
          <a:endParaRPr lang="en-GB" sz="1700" kern="1200" dirty="0"/>
        </a:p>
      </dsp:txBody>
      <dsp:txXfrm>
        <a:off x="5583979" y="4159875"/>
        <a:ext cx="1122022" cy="1122022"/>
      </dsp:txXfrm>
    </dsp:sp>
    <dsp:sp modelId="{F950A281-5A65-4A2C-946C-1B2B20A221D8}">
      <dsp:nvSpPr>
        <dsp:cNvPr id="0" name=""/>
        <dsp:cNvSpPr/>
      </dsp:nvSpPr>
      <dsp:spPr>
        <a:xfrm rot="9000000">
          <a:off x="2185155" y="4157391"/>
          <a:ext cx="958380" cy="0"/>
        </a:xfrm>
        <a:custGeom>
          <a:avLst/>
          <a:gdLst/>
          <a:ahLst/>
          <a:cxnLst/>
          <a:rect l="0" t="0" r="0" b="0"/>
          <a:pathLst>
            <a:path>
              <a:moveTo>
                <a:pt x="0" y="0"/>
              </a:moveTo>
              <a:lnTo>
                <a:pt x="958380" y="0"/>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D254159-A8A1-4609-AFBB-38BCC8794B5D}">
      <dsp:nvSpPr>
        <dsp:cNvPr id="0" name=""/>
        <dsp:cNvSpPr/>
      </dsp:nvSpPr>
      <dsp:spPr>
        <a:xfrm>
          <a:off x="1127332" y="4159875"/>
          <a:ext cx="1122022" cy="1122022"/>
        </a:xfrm>
        <a:prstGeom prst="roundRect">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r>
            <a:rPr lang="tr-TR" sz="1400" kern="1200" dirty="0" smtClean="0"/>
            <a:t>Soruşturma  Hakimi</a:t>
          </a:r>
          <a:endParaRPr lang="en-GB" sz="1400" kern="1200" dirty="0"/>
        </a:p>
      </dsp:txBody>
      <dsp:txXfrm>
        <a:off x="1127332" y="4159875"/>
        <a:ext cx="1122022" cy="11220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1FE610-347E-4DC6-963D-5A8D93D8B534}">
      <dsp:nvSpPr>
        <dsp:cNvPr id="0" name=""/>
        <dsp:cNvSpPr/>
      </dsp:nvSpPr>
      <dsp:spPr>
        <a:xfrm>
          <a:off x="0" y="0"/>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tr-TR" sz="1800" b="1" kern="1200" dirty="0" smtClean="0">
              <a:cs typeface="Arial" panose="020B0604020202020204" pitchFamily="34" charset="0"/>
            </a:rPr>
            <a:t>Adım</a:t>
          </a:r>
          <a:r>
            <a:rPr lang="en-GB" sz="1800" b="1" kern="1200" dirty="0" smtClean="0">
              <a:cs typeface="Arial" panose="020B0604020202020204" pitchFamily="34" charset="0"/>
            </a:rPr>
            <a:t> </a:t>
          </a:r>
          <a:r>
            <a:rPr lang="en-GB" sz="1800" b="1" kern="1200" dirty="0">
              <a:cs typeface="Arial" panose="020B0604020202020204" pitchFamily="34" charset="0"/>
            </a:rPr>
            <a:t>1</a:t>
          </a:r>
          <a:r>
            <a:rPr lang="en-GB" sz="1800" i="1" kern="1200" dirty="0">
              <a:cs typeface="Arial" panose="020B0604020202020204" pitchFamily="34" charset="0"/>
            </a:rPr>
            <a:t>: </a:t>
          </a:r>
          <a:r>
            <a:rPr lang="tr-TR" sz="1800" i="1" kern="1200" dirty="0" smtClean="0">
              <a:cs typeface="Arial" panose="020B0604020202020204" pitchFamily="34" charset="0"/>
            </a:rPr>
            <a:t>Uluslararası unsur belirlenir</a:t>
          </a:r>
          <a:r>
            <a:rPr lang="en-GB" sz="1800" i="1" kern="1200" dirty="0" smtClean="0">
              <a:cs typeface="Arial" panose="020B0604020202020204" pitchFamily="34" charset="0"/>
            </a:rPr>
            <a:t> </a:t>
          </a:r>
          <a:endParaRPr lang="en-GB" sz="1800" kern="1200" dirty="0"/>
        </a:p>
      </dsp:txBody>
      <dsp:txXfrm>
        <a:off x="0" y="0"/>
        <a:ext cx="4532979" cy="977013"/>
      </dsp:txXfrm>
    </dsp:sp>
    <dsp:sp modelId="{5E518954-471A-4A0A-8052-11BC5FD08113}">
      <dsp:nvSpPr>
        <dsp:cNvPr id="0" name=""/>
        <dsp:cNvSpPr/>
      </dsp:nvSpPr>
      <dsp:spPr>
        <a:xfrm>
          <a:off x="421492" y="111270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tr-TR" sz="1800" b="1" kern="1200" dirty="0" smtClean="0">
              <a:cs typeface="Arial" panose="020B0604020202020204" pitchFamily="34" charset="0"/>
            </a:rPr>
            <a:t>Adım</a:t>
          </a:r>
          <a:r>
            <a:rPr lang="en-GB" sz="1800" b="1" kern="1200" dirty="0" smtClean="0">
              <a:cs typeface="Arial" panose="020B0604020202020204" pitchFamily="34" charset="0"/>
            </a:rPr>
            <a:t> </a:t>
          </a:r>
          <a:r>
            <a:rPr lang="en-GB" sz="1800" b="1" kern="1200" dirty="0">
              <a:cs typeface="Arial" panose="020B0604020202020204" pitchFamily="34" charset="0"/>
            </a:rPr>
            <a:t>2</a:t>
          </a:r>
          <a:r>
            <a:rPr lang="en-GB" sz="1800" i="1" kern="1200" dirty="0">
              <a:cs typeface="Arial" panose="020B0604020202020204" pitchFamily="34" charset="0"/>
            </a:rPr>
            <a:t>: </a:t>
          </a:r>
          <a:r>
            <a:rPr lang="tr-TR" sz="1800" i="1" kern="1200" dirty="0" smtClean="0">
              <a:cs typeface="Arial" panose="020B0604020202020204" pitchFamily="34" charset="0"/>
            </a:rPr>
            <a:t>Yerel makam, hangi gerçeklerin açıklığa kavuşturulması veya delillerin toplanması gerektiğini belirler.</a:t>
          </a:r>
          <a:endParaRPr lang="en-GB" sz="1800" kern="1200" dirty="0"/>
        </a:p>
      </dsp:txBody>
      <dsp:txXfrm>
        <a:off x="421492" y="1112709"/>
        <a:ext cx="4587780" cy="977013"/>
      </dsp:txXfrm>
    </dsp:sp>
    <dsp:sp modelId="{FA0C563D-4AC4-49D4-8B82-2B3DA636C5B8}">
      <dsp:nvSpPr>
        <dsp:cNvPr id="0" name=""/>
        <dsp:cNvSpPr/>
      </dsp:nvSpPr>
      <dsp:spPr>
        <a:xfrm>
          <a:off x="842984" y="2225419"/>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tr-TR" sz="1800" b="1" kern="1200" dirty="0" smtClean="0">
              <a:cs typeface="Arial" panose="020B0604020202020204" pitchFamily="34" charset="0"/>
            </a:rPr>
            <a:t>Adım</a:t>
          </a:r>
          <a:r>
            <a:rPr lang="en-GB" sz="1800" b="1" kern="1200" dirty="0" smtClean="0">
              <a:cs typeface="Arial" panose="020B0604020202020204" pitchFamily="34" charset="0"/>
            </a:rPr>
            <a:t> </a:t>
          </a:r>
          <a:r>
            <a:rPr lang="en-GB" sz="1800" b="1" kern="1200" dirty="0">
              <a:cs typeface="Arial" panose="020B0604020202020204" pitchFamily="34" charset="0"/>
            </a:rPr>
            <a:t>3</a:t>
          </a:r>
          <a:r>
            <a:rPr lang="en-GB" sz="1800" i="1" kern="1200" dirty="0">
              <a:cs typeface="Arial" panose="020B0604020202020204" pitchFamily="34" charset="0"/>
            </a:rPr>
            <a:t>: </a:t>
          </a:r>
          <a:r>
            <a:rPr lang="tr-TR" sz="1800" i="1" kern="1200" dirty="0" smtClean="0">
              <a:cs typeface="Arial" panose="020B0604020202020204" pitchFamily="34" charset="0"/>
            </a:rPr>
            <a:t>Yerel makam hangi düzeyde işbirliğine ihtiyaç olduğuna karar verir</a:t>
          </a:r>
          <a:endParaRPr lang="en-GB" sz="1800" kern="1200" dirty="0"/>
        </a:p>
      </dsp:txBody>
      <dsp:txXfrm>
        <a:off x="842984" y="2225419"/>
        <a:ext cx="4587780" cy="977013"/>
      </dsp:txXfrm>
    </dsp:sp>
    <dsp:sp modelId="{872E5D92-8A5B-4F0B-A582-AD2EC26DE1F1}">
      <dsp:nvSpPr>
        <dsp:cNvPr id="0" name=""/>
        <dsp:cNvSpPr/>
      </dsp:nvSpPr>
      <dsp:spPr>
        <a:xfrm>
          <a:off x="1264476" y="3338128"/>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tr-TR" sz="1800" b="1" kern="1200" dirty="0" smtClean="0">
              <a:cs typeface="Arial" panose="020B0604020202020204" pitchFamily="34" charset="0"/>
            </a:rPr>
            <a:t>Adım</a:t>
          </a:r>
          <a:r>
            <a:rPr lang="en-US" sz="1800" b="1" kern="1200" dirty="0" smtClean="0"/>
            <a:t> </a:t>
          </a:r>
          <a:r>
            <a:rPr lang="en-US" sz="1800" b="1" kern="1200" dirty="0"/>
            <a:t>4</a:t>
          </a:r>
          <a:r>
            <a:rPr lang="en-US" sz="1800" kern="1200" dirty="0"/>
            <a:t>: </a:t>
          </a:r>
          <a:r>
            <a:rPr lang="tr-TR" sz="1800" kern="1200" dirty="0" smtClean="0"/>
            <a:t>MLA yasal çerçevesini izleyen yerel makam yardım prosedürünü başlatır (varyasyonlar)</a:t>
          </a:r>
          <a:endParaRPr lang="en-GB" sz="1800" kern="1200" dirty="0"/>
        </a:p>
      </dsp:txBody>
      <dsp:txXfrm>
        <a:off x="1264476" y="3338128"/>
        <a:ext cx="4587780" cy="977013"/>
      </dsp:txXfrm>
    </dsp:sp>
    <dsp:sp modelId="{1570E3C4-0EB5-4850-977D-D7BF7804F5C5}">
      <dsp:nvSpPr>
        <dsp:cNvPr id="0" name=""/>
        <dsp:cNvSpPr/>
      </dsp:nvSpPr>
      <dsp:spPr>
        <a:xfrm>
          <a:off x="1685969" y="4438137"/>
          <a:ext cx="5644331" cy="977013"/>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tr-TR" sz="1800" b="1" kern="1200" dirty="0" smtClean="0">
              <a:cs typeface="Arial" panose="020B0604020202020204" pitchFamily="34" charset="0"/>
            </a:rPr>
            <a:t>Adım</a:t>
          </a:r>
          <a:r>
            <a:rPr lang="en-GB" sz="1800" b="1" kern="1200" dirty="0" smtClean="0">
              <a:cs typeface="Arial" panose="020B0604020202020204" pitchFamily="34" charset="0"/>
            </a:rPr>
            <a:t> </a:t>
          </a:r>
          <a:r>
            <a:rPr lang="en-GB" sz="1800" b="1" kern="1200" dirty="0">
              <a:cs typeface="Arial" panose="020B0604020202020204" pitchFamily="34" charset="0"/>
            </a:rPr>
            <a:t>5</a:t>
          </a:r>
          <a:r>
            <a:rPr lang="en-GB" sz="1800" kern="1200" dirty="0">
              <a:cs typeface="Arial" panose="020B0604020202020204" pitchFamily="34" charset="0"/>
            </a:rPr>
            <a:t>:</a:t>
          </a:r>
          <a:r>
            <a:rPr lang="en-GB" sz="1800" b="1" kern="1200" dirty="0">
              <a:cs typeface="Arial" panose="020B0604020202020204" pitchFamily="34" charset="0"/>
            </a:rPr>
            <a:t> </a:t>
          </a:r>
          <a:r>
            <a:rPr lang="tr-TR" sz="1800" b="0" i="1" kern="1200" dirty="0" smtClean="0">
              <a:cs typeface="Arial" panose="020B0604020202020204" pitchFamily="34" charset="0"/>
            </a:rPr>
            <a:t>Karşılıklı Adli Yardım Talep Mektubu gönderilir</a:t>
          </a:r>
          <a:r>
            <a:rPr lang="en-GB" sz="1800" b="0" i="1" kern="1200" dirty="0" smtClean="0">
              <a:cs typeface="Arial" panose="020B0604020202020204" pitchFamily="34" charset="0"/>
            </a:rPr>
            <a:t> </a:t>
          </a:r>
          <a:endParaRPr lang="en-GB" sz="1800" b="0" i="1" kern="1200" dirty="0"/>
        </a:p>
      </dsp:txBody>
      <dsp:txXfrm>
        <a:off x="1685969" y="4438137"/>
        <a:ext cx="4587780" cy="977013"/>
      </dsp:txXfrm>
    </dsp:sp>
    <dsp:sp modelId="{9D632434-7AD9-454C-A5B8-907A8A8AE164}">
      <dsp:nvSpPr>
        <dsp:cNvPr id="0" name=""/>
        <dsp:cNvSpPr/>
      </dsp:nvSpPr>
      <dsp:spPr>
        <a:xfrm>
          <a:off x="5009273" y="71376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a:p>
      </dsp:txBody>
      <dsp:txXfrm>
        <a:off x="5009273" y="713762"/>
        <a:ext cx="635058" cy="635058"/>
      </dsp:txXfrm>
    </dsp:sp>
    <dsp:sp modelId="{E307F77B-0ACB-4F07-895E-E85A60F4A63D}">
      <dsp:nvSpPr>
        <dsp:cNvPr id="0" name=""/>
        <dsp:cNvSpPr/>
      </dsp:nvSpPr>
      <dsp:spPr>
        <a:xfrm>
          <a:off x="5430765" y="1826472"/>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a:p>
      </dsp:txBody>
      <dsp:txXfrm>
        <a:off x="5430765" y="1826472"/>
        <a:ext cx="635058" cy="635058"/>
      </dsp:txXfrm>
    </dsp:sp>
    <dsp:sp modelId="{AE8D6596-348E-4ED8-990E-2F72A02FE46C}">
      <dsp:nvSpPr>
        <dsp:cNvPr id="0" name=""/>
        <dsp:cNvSpPr/>
      </dsp:nvSpPr>
      <dsp:spPr>
        <a:xfrm>
          <a:off x="5852257" y="2922898"/>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a:p>
      </dsp:txBody>
      <dsp:txXfrm>
        <a:off x="5852257" y="2922898"/>
        <a:ext cx="635058" cy="635058"/>
      </dsp:txXfrm>
    </dsp:sp>
    <dsp:sp modelId="{49D1460C-DD90-4744-A72E-5022D2D8FCAD}">
      <dsp:nvSpPr>
        <dsp:cNvPr id="0" name=""/>
        <dsp:cNvSpPr/>
      </dsp:nvSpPr>
      <dsp:spPr>
        <a:xfrm>
          <a:off x="6273750" y="4046463"/>
          <a:ext cx="635058" cy="635058"/>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a:p>
      </dsp:txBody>
      <dsp:txXfrm>
        <a:off x="6273750" y="4046463"/>
        <a:ext cx="635058" cy="63505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92E7C-CF81-4B0E-865C-F62F9E9E8E48}">
      <dsp:nvSpPr>
        <dsp:cNvPr id="0" name=""/>
        <dsp:cNvSpPr/>
      </dsp:nvSpPr>
      <dsp:spPr>
        <a:xfrm>
          <a:off x="0" y="0"/>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tr-TR" sz="2000" b="1" kern="1200" dirty="0" smtClean="0">
              <a:cs typeface="Arial" panose="020B0604020202020204" pitchFamily="34" charset="0"/>
            </a:rPr>
            <a:t>Adım</a:t>
          </a:r>
          <a:r>
            <a:rPr lang="en-GB" sz="2000" b="1" kern="1200" dirty="0" smtClean="0">
              <a:cs typeface="Arial" panose="020B0604020202020204" pitchFamily="34" charset="0"/>
            </a:rPr>
            <a:t> </a:t>
          </a:r>
          <a:r>
            <a:rPr lang="en-GB" sz="2000" b="1" kern="1200" dirty="0">
              <a:cs typeface="Arial" panose="020B0604020202020204" pitchFamily="34" charset="0"/>
            </a:rPr>
            <a:t>6</a:t>
          </a:r>
          <a:r>
            <a:rPr lang="en-GB" sz="2000" kern="1200" dirty="0">
              <a:cs typeface="Arial" panose="020B0604020202020204" pitchFamily="34" charset="0"/>
            </a:rPr>
            <a:t>: </a:t>
          </a:r>
          <a:r>
            <a:rPr lang="tr-TR" sz="2000" i="1" kern="1200" dirty="0" smtClean="0">
              <a:cs typeface="Arial" panose="020B0604020202020204" pitchFamily="34" charset="0"/>
            </a:rPr>
            <a:t>MLA Talep Mektubu, talep edilen devletin Merkezi veya Yürütme Makamı tarafından alınır</a:t>
          </a:r>
          <a:r>
            <a:rPr lang="en-GB" sz="2000" i="1" kern="1200" dirty="0" smtClean="0">
              <a:cs typeface="Arial" panose="020B0604020202020204" pitchFamily="34" charset="0"/>
            </a:rPr>
            <a:t> </a:t>
          </a:r>
          <a:endParaRPr lang="en-GB" sz="2000" kern="1200" dirty="0"/>
        </a:p>
      </dsp:txBody>
      <dsp:txXfrm>
        <a:off x="0" y="0"/>
        <a:ext cx="4544729" cy="1194127"/>
      </dsp:txXfrm>
    </dsp:sp>
    <dsp:sp modelId="{AF770465-1E5E-4638-9A1B-92EBE61B5D0C}">
      <dsp:nvSpPr>
        <dsp:cNvPr id="0" name=""/>
        <dsp:cNvSpPr/>
      </dsp:nvSpPr>
      <dsp:spPr>
        <a:xfrm>
          <a:off x="491130" y="1411241"/>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tr-TR" sz="2000" b="1" kern="1200" dirty="0" smtClean="0">
              <a:cs typeface="Arial" panose="020B0604020202020204" pitchFamily="34" charset="0"/>
            </a:rPr>
            <a:t>Adım</a:t>
          </a:r>
          <a:r>
            <a:rPr lang="en-GB" sz="2000" b="1" kern="1200" dirty="0" smtClean="0">
              <a:cs typeface="Arial" panose="020B0604020202020204" pitchFamily="34" charset="0"/>
            </a:rPr>
            <a:t> </a:t>
          </a:r>
          <a:r>
            <a:rPr lang="en-GB" sz="2000" b="1" kern="1200" dirty="0">
              <a:cs typeface="Arial" panose="020B0604020202020204" pitchFamily="34" charset="0"/>
            </a:rPr>
            <a:t>7</a:t>
          </a:r>
          <a:r>
            <a:rPr lang="en-GB" sz="2000" kern="1200" dirty="0">
              <a:cs typeface="Arial" panose="020B0604020202020204" pitchFamily="34" charset="0"/>
            </a:rPr>
            <a:t>:</a:t>
          </a:r>
          <a:r>
            <a:rPr lang="en-GB" sz="2000" b="1" kern="1200" dirty="0">
              <a:cs typeface="Arial" panose="020B0604020202020204" pitchFamily="34" charset="0"/>
            </a:rPr>
            <a:t> </a:t>
          </a:r>
          <a:r>
            <a:rPr lang="tr-TR" sz="2000" b="0" i="1" kern="1200" dirty="0" smtClean="0">
              <a:cs typeface="Arial" panose="020B0604020202020204" pitchFamily="34" charset="0"/>
            </a:rPr>
            <a:t>Talep edilen devletin Merkezi veya Yürütme Makamı, Talep Mektubunu yerine getirir </a:t>
          </a:r>
          <a:r>
            <a:rPr lang="tr-TR" sz="2000" b="0" i="1" kern="1200" smtClean="0">
              <a:cs typeface="Arial" panose="020B0604020202020204" pitchFamily="34" charset="0"/>
            </a:rPr>
            <a:t>ve cevabı/delili </a:t>
          </a:r>
          <a:r>
            <a:rPr lang="tr-TR" sz="2000" b="0" i="1" kern="1200" dirty="0" smtClean="0">
              <a:cs typeface="Arial" panose="020B0604020202020204" pitchFamily="34" charset="0"/>
            </a:rPr>
            <a:t>gönderir</a:t>
          </a:r>
          <a:r>
            <a:rPr lang="en-GB" sz="2000" b="0" i="1" kern="1200" dirty="0" smtClean="0">
              <a:cs typeface="Arial" panose="020B0604020202020204" pitchFamily="34" charset="0"/>
            </a:rPr>
            <a:t> </a:t>
          </a:r>
          <a:endParaRPr lang="en-GB" sz="2000" b="0" i="1" kern="1200" dirty="0"/>
        </a:p>
      </dsp:txBody>
      <dsp:txXfrm>
        <a:off x="491130" y="1411241"/>
        <a:ext cx="4596927" cy="1194127"/>
      </dsp:txXfrm>
    </dsp:sp>
    <dsp:sp modelId="{D0B16B8F-93CF-4E2B-91BA-862EF9BD9990}">
      <dsp:nvSpPr>
        <dsp:cNvPr id="0" name=""/>
        <dsp:cNvSpPr/>
      </dsp:nvSpPr>
      <dsp:spPr>
        <a:xfrm>
          <a:off x="974930" y="2822483"/>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tr-TR" sz="2000" b="1" kern="1200" dirty="0" smtClean="0">
              <a:cs typeface="Arial" panose="020B0604020202020204" pitchFamily="34" charset="0"/>
            </a:rPr>
            <a:t>Adım</a:t>
          </a:r>
          <a:r>
            <a:rPr lang="en-GB" sz="2000" b="1" i="0" kern="1200" dirty="0" smtClean="0">
              <a:cs typeface="Arial" panose="020B0604020202020204" pitchFamily="34" charset="0"/>
            </a:rPr>
            <a:t> </a:t>
          </a:r>
          <a:r>
            <a:rPr lang="en-GB" sz="2000" b="1" i="0" kern="1200" dirty="0">
              <a:cs typeface="Arial" panose="020B0604020202020204" pitchFamily="34" charset="0"/>
            </a:rPr>
            <a:t>8: </a:t>
          </a:r>
          <a:r>
            <a:rPr lang="tr-TR" sz="2000" b="0" i="1" kern="1200" dirty="0" smtClean="0">
              <a:cs typeface="Arial" panose="020B0604020202020204" pitchFamily="34" charset="0"/>
            </a:rPr>
            <a:t>MLA prosedürünü başlatan yerel makam yanıt alır</a:t>
          </a:r>
          <a:endParaRPr lang="en-GB" sz="2000" b="0" i="1" kern="1200" dirty="0"/>
        </a:p>
      </dsp:txBody>
      <dsp:txXfrm>
        <a:off x="974930" y="2822483"/>
        <a:ext cx="4604258" cy="1194127"/>
      </dsp:txXfrm>
    </dsp:sp>
    <dsp:sp modelId="{A4F61184-0BBF-4AB9-8C6A-810F7F4CEAFF}">
      <dsp:nvSpPr>
        <dsp:cNvPr id="0" name=""/>
        <dsp:cNvSpPr/>
      </dsp:nvSpPr>
      <dsp:spPr>
        <a:xfrm>
          <a:off x="1466060" y="4233724"/>
          <a:ext cx="5864240" cy="1194127"/>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tr-TR" sz="2000" b="1" kern="1200" dirty="0" smtClean="0">
              <a:cs typeface="Arial" panose="020B0604020202020204" pitchFamily="34" charset="0"/>
            </a:rPr>
            <a:t>Adım</a:t>
          </a:r>
          <a:r>
            <a:rPr lang="en-GB" sz="2000" b="1" kern="1200" dirty="0" smtClean="0">
              <a:cs typeface="Arial" panose="020B0604020202020204" pitchFamily="34" charset="0"/>
            </a:rPr>
            <a:t> </a:t>
          </a:r>
          <a:r>
            <a:rPr lang="en-GB" sz="2000" b="1" kern="1200" dirty="0">
              <a:cs typeface="Arial" panose="020B0604020202020204" pitchFamily="34" charset="0"/>
            </a:rPr>
            <a:t>9</a:t>
          </a:r>
          <a:r>
            <a:rPr lang="en-GB" sz="2000" kern="1200" dirty="0">
              <a:cs typeface="Arial" panose="020B0604020202020204" pitchFamily="34" charset="0"/>
            </a:rPr>
            <a:t>: </a:t>
          </a:r>
          <a:r>
            <a:rPr lang="tr-TR" sz="2000" i="1" kern="1200" dirty="0" smtClean="0">
              <a:cs typeface="Arial" panose="020B0604020202020204" pitchFamily="34" charset="0"/>
            </a:rPr>
            <a:t>Yerel makam yanıtı inceler ve ek talep mektupları da dahil olmak üzere sonraki adımlar hakkında karar verir</a:t>
          </a:r>
          <a:r>
            <a:rPr lang="en-GB" sz="2000" i="1" kern="1200" dirty="0" smtClean="0">
              <a:cs typeface="Arial" panose="020B0604020202020204" pitchFamily="34" charset="0"/>
            </a:rPr>
            <a:t> </a:t>
          </a:r>
          <a:endParaRPr lang="en-GB" sz="2000" kern="1200" dirty="0"/>
        </a:p>
      </dsp:txBody>
      <dsp:txXfrm>
        <a:off x="1466060" y="4233724"/>
        <a:ext cx="4596927" cy="1194127"/>
      </dsp:txXfrm>
    </dsp:sp>
    <dsp:sp modelId="{C54CB6C8-8D3F-4FB6-9234-77A6ACED8420}">
      <dsp:nvSpPr>
        <dsp:cNvPr id="0" name=""/>
        <dsp:cNvSpPr/>
      </dsp:nvSpPr>
      <dsp:spPr>
        <a:xfrm>
          <a:off x="5088057" y="914593"/>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GB" sz="3500" kern="1200"/>
        </a:p>
      </dsp:txBody>
      <dsp:txXfrm>
        <a:off x="5088057" y="914593"/>
        <a:ext cx="776182" cy="776182"/>
      </dsp:txXfrm>
    </dsp:sp>
    <dsp:sp modelId="{85C1F341-FC66-4D97-B213-31D1B3CF0866}">
      <dsp:nvSpPr>
        <dsp:cNvPr id="0" name=""/>
        <dsp:cNvSpPr/>
      </dsp:nvSpPr>
      <dsp:spPr>
        <a:xfrm>
          <a:off x="5579188" y="2325834"/>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GB" sz="3500" kern="1200"/>
        </a:p>
      </dsp:txBody>
      <dsp:txXfrm>
        <a:off x="5579188" y="2325834"/>
        <a:ext cx="776182" cy="776182"/>
      </dsp:txXfrm>
    </dsp:sp>
    <dsp:sp modelId="{53FA1314-161C-4363-B4BB-A334788502EF}">
      <dsp:nvSpPr>
        <dsp:cNvPr id="0" name=""/>
        <dsp:cNvSpPr/>
      </dsp:nvSpPr>
      <dsp:spPr>
        <a:xfrm>
          <a:off x="6062987" y="3737076"/>
          <a:ext cx="776182" cy="776182"/>
        </a:xfrm>
        <a:prstGeom prst="downArrow">
          <a:avLst>
            <a:gd name="adj1" fmla="val 55000"/>
            <a:gd name="adj2" fmla="val 45000"/>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GB" sz="3500" kern="1200"/>
        </a:p>
      </dsp:txBody>
      <dsp:txXfrm>
        <a:off x="6062987" y="3737076"/>
        <a:ext cx="776182" cy="776182"/>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4/12/2021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pPr>
              <a:defRPr/>
            </a:pPr>
            <a:fld id="{26CF4C01-59D1-40AC-ABAA-0AE036E9F18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Budapeşte Sözleşmesi içerik verilerinin bir tanımını sağlamaz. Ancak, "içerik verileri" teriminin benzer tanımlarını sağlayan çok sayıda farklı hukuki kaynak vardır.</a:t>
            </a:r>
          </a:p>
          <a:p>
            <a:pPr algn="just"/>
            <a:endParaRPr lang="tr-TR" noProof="0" dirty="0" smtClean="0"/>
          </a:p>
          <a:p>
            <a:pPr algn="just"/>
            <a:r>
              <a:rPr lang="tr-TR" noProof="0" dirty="0" smtClean="0"/>
              <a:t>Tüm açıklamalar ve tanımlar, içerik verilerinin ağ üzerinden gönderilen dosyanın "içinde" ne olduğunu temsil ettiğini kabul etmektedir.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62167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b="0" noProof="0" dirty="0" smtClean="0"/>
              <a:t>Bulut bilgi işlem, bilgisayar sistemi kaynaklarının, özellikle veri depolama (bulut depolama) ve bilgi işlem gücünün, kullanıcı tarafından doğrudan aktif yönetim olmaksızın isteğe bağlı kullanılabilirliğidir. Terim genellikle İnternet üzerinden birçok kullanıcının kullanabildiği veri merkezlerini tanımlamak için kullanılır.</a:t>
            </a:r>
          </a:p>
          <a:p>
            <a:pPr algn="just"/>
            <a:endParaRPr lang="tr-TR" b="0" noProof="0" dirty="0" smtClean="0"/>
          </a:p>
          <a:p>
            <a:pPr algn="just"/>
            <a:r>
              <a:rPr lang="tr-TR" b="0" noProof="0" dirty="0" smtClean="0"/>
              <a:t>Günümüzde baskın olan büyük bulutlar, genellikle merkezi sunuculardan birden çok konuma dağıtılmış işlevlere sahiptir. Bağlantı kullanıcıya nispeten yakınsa, bir uç sunucu olarak tanımlanabilir.</a:t>
            </a:r>
          </a:p>
          <a:p>
            <a:pPr algn="just"/>
            <a:endParaRPr lang="tr-TR" b="0" noProof="0" dirty="0" smtClean="0"/>
          </a:p>
          <a:p>
            <a:pPr algn="just"/>
            <a:r>
              <a:rPr lang="tr-TR" b="0" noProof="0" dirty="0" smtClean="0"/>
              <a:t>Bulutlar tek bir kuruluşla (kurumsal bulutlar) sınırlı olabilir veya birçok kuruluş tarafından kullanılabilir (genel bulut). </a:t>
            </a:r>
            <a:endParaRPr lang="tr-TR" b="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42745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Cezai konularda karşılıklı hukuki yardım aracılığıyla elektronik delillerin elde edilmesine ilişkin en önemli zorluklardan bazıları bu slaytta yer almaktadır. Giriş Eğitimi sırasında katılımcılara zorlukların çeşitli yönleri sunulmuştur.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58011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76156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Karşılıklı Adli Yardım için merkezi ve yürütme makamlarının kurulması için farklı yaklaşımlar vardır. İç hukuk çerçevesine ve kabul edilen Uluslararası anlaşmalara bağlı olarak, kurulum değişebilir.</a:t>
            </a:r>
          </a:p>
          <a:p>
            <a:pPr algn="just"/>
            <a:endParaRPr lang="tr-TR" noProof="0" dirty="0" smtClean="0"/>
          </a:p>
          <a:p>
            <a:pPr algn="just"/>
            <a:r>
              <a:rPr lang="tr-TR" noProof="0" dirty="0" smtClean="0"/>
              <a:t>Katılımcılar, ülkelerindeki durumu anlatmaları konusunda teşvik edilmelidir.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628205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075489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Öneriler, 2014 T-CY MLA Değerlendirme Raporundan alınmıştır ve kendi kendini açıklayıcıdır. Uzman, sunulan ve tavsiye edilen kavram ve fikirlerin uygulanmasının önemini vurgulamalıdır.</a:t>
            </a:r>
          </a:p>
          <a:p>
            <a:pPr algn="just"/>
            <a:endParaRPr lang="tr-TR" noProof="0" dirty="0" smtClean="0"/>
          </a:p>
          <a:p>
            <a:pPr algn="just"/>
            <a:r>
              <a:rPr lang="tr-TR" noProof="0" dirty="0" smtClean="0"/>
              <a:t>Delegeler, aşağıdaki adreste bulunan Değerlendirme Raporunu okumaya teşvik edilmelidir: https://rm.coe.int/t-cy-2017-2-mla-follow-up-rep/168076d55f  </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134170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258752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ve sonraki slaytlar, MLA işlemlerinde olağan pratik adımları açıklamaktadır. Adımlar kendi kendini açıklar niteliktedir ve uluslararası unsurun eklenmesiyle devam eden yerel davaya karşılık geldiklerinden ceza hukuku uygulayıcıları tarafından iyi bilinmelidir.</a:t>
            </a:r>
          </a:p>
          <a:p>
            <a:pPr algn="just"/>
            <a:endParaRPr lang="tr-TR" noProof="0" dirty="0" smtClean="0"/>
          </a:p>
          <a:p>
            <a:pPr algn="just"/>
            <a:r>
              <a:rPr lang="tr-TR" noProof="0" dirty="0" smtClean="0"/>
              <a:t>Adım 1: Davayı MLA olarak etiketlemenin ön koşulu, davadaki uluslararası unsuru hukuka uygun olarak belirlemektir.</a:t>
            </a:r>
          </a:p>
          <a:p>
            <a:pPr algn="just"/>
            <a:r>
              <a:rPr lang="tr-TR" noProof="0" dirty="0" smtClean="0"/>
              <a:t>Adım 2: Yürütme makamı vakayı kapsamlı bir şekilde analiz etmeli ve hangi gerçeklerin elde edilmesi gerektiğini belirlemelidir</a:t>
            </a:r>
          </a:p>
          <a:p>
            <a:pPr algn="just"/>
            <a:r>
              <a:rPr lang="tr-TR" noProof="0" dirty="0" smtClean="0"/>
              <a:t>Adım 3: İşlemlerin farklı aşamalarından dolayı bilgi düzeyi farklı olabilir</a:t>
            </a:r>
          </a:p>
          <a:p>
            <a:pPr algn="just"/>
            <a:r>
              <a:rPr lang="tr-TR" noProof="0" dirty="0" smtClean="0"/>
              <a:t>Adım 4: Gayri resmi ve resmi yardımın hızı daha önce açıklandığı gibi değişir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796733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Adım 5: MLA süreci, büyük ölçüde zaman alıcı olabilir. Yine de, bekleyen yetkililer sadece verilecek cevaba bağlı olmamalıdır. </a:t>
            </a:r>
            <a:r>
              <a:rPr lang="tr-TR" noProof="0" dirty="0" err="1" smtClean="0"/>
              <a:t>Proaktif</a:t>
            </a:r>
            <a:r>
              <a:rPr lang="tr-TR" noProof="0" dirty="0" smtClean="0"/>
              <a:t> hareket etmeli ve bir cevap beklerken uygulanabilecek gerekli tüm önlemleri almalıdırlar. Delegelere bunun ne olabileceği sorulmalıdır.</a:t>
            </a:r>
          </a:p>
          <a:p>
            <a:pPr algn="just"/>
            <a:endParaRPr lang="tr-TR" noProof="0" dirty="0" smtClean="0"/>
          </a:p>
          <a:p>
            <a:pPr algn="just"/>
            <a:r>
              <a:rPr lang="tr-TR" noProof="0" dirty="0" smtClean="0"/>
              <a:t>Adım 6: Talep edilen Devlet, Talep Mektubunu alır ve talep eden tarafta daha önce açıklandığı gibi farklı olabilecek işlemleri başlatır.</a:t>
            </a:r>
          </a:p>
          <a:p>
            <a:pPr algn="just"/>
            <a:endParaRPr lang="tr-TR" noProof="0" dirty="0" smtClean="0"/>
          </a:p>
          <a:p>
            <a:pPr algn="just"/>
            <a:r>
              <a:rPr lang="tr-TR" noProof="0" dirty="0" smtClean="0"/>
              <a:t>Adım 7: Fiziki ve yasal imkanlara uygun olarak yanıt geri gönderilir.</a:t>
            </a:r>
          </a:p>
          <a:p>
            <a:pPr algn="just"/>
            <a:endParaRPr lang="tr-TR" noProof="0" dirty="0" smtClean="0"/>
          </a:p>
          <a:p>
            <a:pPr algn="just"/>
            <a:r>
              <a:rPr lang="tr-TR" noProof="0" dirty="0" smtClean="0"/>
              <a:t>Adım 8 ve 9: Cevap alınır ve analiz edilir. İlk Talep Mektubunda belirlenen gerçeklere dayalı olarak bir açıklama, zeyilname veya tamamen yeni bir Talep Mektubu hazırlanır.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4087735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Oturum gündemi.</a:t>
            </a:r>
            <a:r>
              <a:rPr lang="tr-TR" baseline="0" noProof="0" dirty="0" smtClean="0"/>
              <a:t> Katılımcıların elinde birer kopya bulunmalıdır. </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2245551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296491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30748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Talep edilen makamların ek bilgi, hukuki gerekçe veya benzerini talep etme ihtimali vardır. Talep eden makam bunun farkında olmalı ve hemen yanıt vermeye hazır olmalıdır.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26077981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Katılımcılardan deneyimlerini paylaşmaları</a:t>
            </a:r>
            <a:r>
              <a:rPr lang="tr-TR" baseline="0" noProof="0" dirty="0" smtClean="0"/>
              <a:t> istenmelidir</a:t>
            </a:r>
            <a:r>
              <a:rPr lang="tr-TR" noProof="0" dirty="0" smtClean="0"/>
              <a:t>.</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7307835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2035453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28782120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2020'deki gerçek bir olaya ait vaka çalışması. Bununla ilgili ek materyaller eğitim paketinde sağlanmıştır.</a:t>
            </a:r>
          </a:p>
          <a:p>
            <a:pPr algn="just"/>
            <a:endParaRPr lang="tr-TR" noProof="0" dirty="0" smtClean="0"/>
          </a:p>
          <a:p>
            <a:pPr algn="just"/>
            <a:r>
              <a:rPr lang="tr-TR" noProof="0" dirty="0" smtClean="0"/>
              <a:t>Koşullara bağlı olarak, özetin analizi ve sonuçların taslağının çıkarılması için ayrı bir zamanda gruplar halinde çalışma düzenlenebilir veya uzman dinleyiciyi tek bir grup olarak tutabilir ve analiz ve sonuçlar aracılığıyla katılımcılarla birlikte devam edebilir.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10578100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380487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24373616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3712665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Oturum hedefleri. Oturumun sonunda elde edilmesi beklenen hususlar katılımcılara sunulmalıdır.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9604601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9863793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Katılımcıların sorularına ayrılan süre.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9863793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Oturum hedefleri. Oturumun sonunda elde edilmesi beklenen hususlar katılımcılara sunulmalıdır.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12807257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TR" noProof="0" dirty="0" smtClean="0"/>
              <a:t>Son sorulara ayrılan zaman.</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67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Bu slayt, günümüzde kullanılmakta olan en tipik bilgisayar verisi türleri hakkındaki tanımların, bilgilerin ve açıklamaların hızlı bir özetini sunmaktadır. Bu bilgiler halihazırda Budapeşte Sözleşmesinin elektronik deliller ve benzerleri hakkındaki maddeleri (1 ve 18) kapsamında oturumlarla katılımcılara sunulmuştur.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317125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tr-TR" noProof="0" dirty="0" smtClean="0"/>
              <a:t>Önceki slaytta sunulan bilgilerin daha basit açıklaması.</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10060186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noProof="0" dirty="0" smtClean="0"/>
              <a:t>Abone bilgileri, trafik, içerik ve bulut verileri olan bilgilerin içeriği hakkında ek bilgiler.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4046560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noProof="0" dirty="0" smtClean="0">
                <a:solidFill>
                  <a:srgbClr val="555555"/>
                </a:solidFill>
                <a:effectLst/>
              </a:rPr>
              <a:t>Temel abone bilgileri öncelikle telefon iletişim şirketleri tarafından tanımlanmakta ve şu anlamlara gelmektedir: (A) İsim, (B) adres, (C) yerel ve uzun mesafe telefon bağlantı kayıtları veya oturum zamanlarının ve sürelerinin kayıtları, (D) hizmet süresi, başlangıç tarihi ve kullanılan hizmet türleri, (E) telefon veya araç numarası veya diğer abone numarası veya kimliği, atanmış herhangi bir İnternet protokolünün adresi ve (F) herhangi bir kredi kartı veya banka hesabı numarası dahil olmak üzere bu hizmet için ödeme yöntemi ve kaynağı.</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tr-TR" b="0" noProof="0" dirty="0" smtClean="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tr-TR" b="0" noProof="0" dirty="0" smtClean="0">
                <a:solidFill>
                  <a:srgbClr val="555555"/>
                </a:solidFill>
                <a:effectLst/>
              </a:rPr>
              <a:t>Günümüzde İnternet Servis Sağlayıcı abonelerinin internete erişimi amacıyla uygulanmaktadır.</a:t>
            </a:r>
            <a:endParaRPr lang="tr-TR" b="0"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2511214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tr-TR" noProof="0" dirty="0" smtClean="0">
                <a:effectLst/>
                <a:latin typeface="Arial" panose="020B0604020202020204" pitchFamily="34" charset="0"/>
              </a:rPr>
              <a:t>İlke olarak abone bilgisi hizmetlerinin bir abonesi ile ilgili olarak bir servis sağlayıcısının idaresi tarafından tutulan herhangi bir bilgiyi ifade eder. Abone bilgileri, bilgisayar verileri biçiminde veya kağıt kayıtlar gibi başka herhangi bir biçimde bulunabilir. </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Abone bilgileri, bilgisayar verilerinden başka veri formlarını içerdiğinden, bu tür bilgileri ele almak için makaleye özel bir hüküm dahil edilmiştir. "Abone", ücretli abonelik sahibi kişilerden kullanım başına ödeme yapanlara veya ücretsiz hizmet alanlara kadar çok çeşitli servis sağlayıcı müşterilerini kapsamayı amaçlamaktadır. Ayrıca abonenin hesabını kullanma hakkına sahip kişilerle ilgili bilgileri de içermektedir. </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Bir cezai soruşturma sırasında, abone bilgilerine öncelikle iki özel durumda ihtiyaç duyulabilir. İlk olarak, hangi servislerin ve ilgili teknik önlemlerin bir abone tarafından kullanıldığını belirlemek için abone bilgilerine ihtiyaç duyulmaktadır, örneğin kullanılan telefon hizmetinin türü (ör. Mobil), kullanılan diğer ilişkili hizmetlerin türü (ör. Çağrı yönlendirme , sesli posta vb.), telefon numarası veya diğer teknik adresler (ör. e-posta adresi). </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İkinci olarak, teknik bir adres biliniyorsa, ilgili kişinin kimliğinin belirlenmesine yardımcı olmak için abone bilgilerine ihtiyaç duyulmaktadır. Abonenin fatura ve ödeme kayıtları hakkındaki ticari bilgiler gibi diğer abone bilgileri, özellikle soruşturma altındaki suçun bilgisayar dolandırıcılığı veya diğer ekonomik suçları içerdiği durumlarda cezai soruşturmalarla ilgili olabilir.</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4207218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tr-TR" sz="1200" kern="1200" noProof="0" dirty="0" smtClean="0">
                <a:solidFill>
                  <a:schemeClr val="tx1"/>
                </a:solidFill>
                <a:latin typeface="+mn-lt"/>
                <a:ea typeface="MS PGothic" pitchFamily="34" charset="-128"/>
                <a:cs typeface="ＭＳ Ｐゴシック" charset="0"/>
              </a:rPr>
              <a:t>Bu veriler, bir iletişimi kökeninden hedefe yönlendirmek için iletişim zincirindeki bilgisayarlar tarafından oluşturulur. Bu nedenle iletişimin kendisine yardımcı olur.</a:t>
            </a:r>
            <a:r>
              <a:rPr lang="tr-TR" noProof="0" dirty="0" smtClean="0">
                <a:effectLst/>
                <a:latin typeface="Arial" panose="020B0604020202020204" pitchFamily="34" charset="0"/>
              </a:rPr>
              <a:t> </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Bir bilgisayar sistemi ile ilgili olarak işlenen bir cezai suçun soruşturulması durumunda, daha fazla delil toplamak için bir başlangıç noktası veya suçun delilinin bir parçası olarak bir iletişimin kaynağını izlemek için trafik verilerine ihtiyaç duyulmaktadır. Trafik verileri geçicidir, bu da hızlı bir şekilde korunmasını zorunlu kılar. Sonuç olarak, silinmeden önce daha fazla delil toplamak veya bir şüpheliyi belirlemek için iletişimin yolunu ayırt etmek için hızlı bir şekilde ifşa edilmesi gerekli olabilir. Bilgisayar verilerinin toplanması ve ifşa edilmesi için olağan prosedür bu nedenle yetersiz kalabilir. </a:t>
            </a:r>
          </a:p>
          <a:p>
            <a:pPr algn="just"/>
            <a:endParaRPr lang="tr-TR" noProof="0" dirty="0" smtClean="0">
              <a:effectLst/>
              <a:latin typeface="Arial" panose="020B0604020202020204" pitchFamily="34" charset="0"/>
            </a:endParaRPr>
          </a:p>
          <a:p>
            <a:pPr algn="just"/>
            <a:r>
              <a:rPr lang="tr-TR" noProof="0" dirty="0" smtClean="0">
                <a:effectLst/>
                <a:latin typeface="Arial" panose="020B0604020202020204" pitchFamily="34" charset="0"/>
              </a:rPr>
              <a:t>Dahası, bu verilerin toplanması ilke olarak daha az müdahaleci olarak kabul edilir çünkü bu nedenle daha hassas olduğu düşünülen iletişimin içeriğini ortaya çıkarmaz. </a:t>
            </a:r>
            <a:endParaRPr lang="tr-TR" noProof="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2033428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4/12/2021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4/12/2021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4/12/2021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4/12/2021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4/12/2021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4/12/2021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3KYhsb_5-Pi7FM,/m/0fz_nr&amp;vet=1&amp;usg=AI4_-kSJDlP6Pr2ZoTW71_tmQNmWSirr8g&amp;sa=X&amp;ved=2ahUKEwjp7IWV0u3rAhVw-SoKHXmpBjYQ_B16BAgTEA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9.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www.coe.int/documents/8475493/52004869/FotoJet+(1).jpg/c45f3b85-1d37-b73e-bffa-6fa22ff908ab&amp;imgrefurl=https://www.coe.int/en/web/cybercrime/-/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www.simplilearn.com/ice9/free_resources_article_thumb/What_is_Data_Types_of_Data_and_How_To_Analyze_Data.jpg&amp;imgrefurl=https://www.simplilearn.com/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8"/>
            <a:ext cx="8750206" cy="4708981"/>
          </a:xfrm>
          <a:prstGeom prst="rect">
            <a:avLst/>
          </a:prstGeom>
          <a:ln>
            <a:noFill/>
          </a:ln>
        </p:spPr>
        <p:txBody>
          <a:bodyPr wrap="square">
            <a:spAutoFit/>
          </a:bodyPr>
          <a:lstStyle/>
          <a:p>
            <a:pPr algn="ctr"/>
            <a:r>
              <a:rPr lang="tr-TR" sz="3600" b="1" i="1" dirty="0">
                <a:solidFill>
                  <a:schemeClr val="tx2"/>
                </a:solidFill>
              </a:rPr>
              <a:t>Adli Personel için Uluslararası İşbirliğine İlişkin Uzmanlık </a:t>
            </a:r>
            <a:r>
              <a:rPr lang="tr-TR" sz="3600" b="1" i="1" dirty="0" smtClean="0">
                <a:solidFill>
                  <a:schemeClr val="tx2"/>
                </a:solidFill>
              </a:rPr>
              <a:t>Eğitimi</a:t>
            </a:r>
            <a:endParaRPr lang="tr-TR" sz="3600" b="1" dirty="0" smtClean="0"/>
          </a:p>
          <a:p>
            <a:pPr algn="ctr"/>
            <a:endParaRPr lang="tr-TR" b="1" dirty="0" smtClean="0"/>
          </a:p>
          <a:p>
            <a:pPr algn="ctr"/>
            <a:endParaRPr lang="tr-TR" b="1" dirty="0" smtClean="0"/>
          </a:p>
          <a:p>
            <a:pPr marL="0" indent="0" algn="ctr">
              <a:buFont typeface="Arial" charset="0"/>
              <a:buNone/>
              <a:defRPr/>
            </a:pPr>
            <a:r>
              <a:rPr lang="tr-TR" b="1" dirty="0" smtClean="0"/>
              <a:t> </a:t>
            </a:r>
            <a:endParaRPr lang="tr-TR" sz="3200" b="1" dirty="0" smtClean="0">
              <a:solidFill>
                <a:schemeClr val="tx2"/>
              </a:solidFill>
            </a:endParaRPr>
          </a:p>
          <a:p>
            <a:pPr marL="0" indent="0" algn="ctr">
              <a:buFont typeface="Arial" charset="0"/>
              <a:buNone/>
              <a:defRPr/>
            </a:pPr>
            <a:r>
              <a:rPr lang="tr-TR" sz="3200" b="1" dirty="0" smtClean="0">
                <a:solidFill>
                  <a:schemeClr val="tx2"/>
                </a:solidFill>
              </a:rPr>
              <a:t>Oturum 2.2 </a:t>
            </a:r>
          </a:p>
          <a:p>
            <a:pPr marL="0" indent="0" algn="ctr">
              <a:buFont typeface="Arial" charset="0"/>
              <a:buNone/>
              <a:defRPr/>
            </a:pPr>
            <a:r>
              <a:rPr lang="tr-TR" sz="3200" b="1" dirty="0" smtClean="0">
                <a:solidFill>
                  <a:schemeClr val="tx2"/>
                </a:solidFill>
              </a:rPr>
              <a:t>Uluslararası İşbirliği Mekanizmaları Aracılığıyla Elektronik Delil Elde Edilmesi</a:t>
            </a:r>
          </a:p>
          <a:p>
            <a:pPr marL="0" indent="0" algn="ctr">
              <a:buFont typeface="Arial" charset="0"/>
              <a:buNone/>
              <a:defRPr/>
            </a:pPr>
            <a:endParaRPr lang="tr-TR" sz="3200" b="1" dirty="0" smtClean="0">
              <a:solidFill>
                <a:schemeClr val="tx2"/>
              </a:solidFill>
            </a:endParaRPr>
          </a:p>
          <a:p>
            <a:pPr marL="0" indent="0" algn="ctr">
              <a:buFont typeface="Arial" charset="0"/>
              <a:buNone/>
              <a:defRPr/>
            </a:pPr>
            <a:r>
              <a:rPr lang="tr-TR" sz="3200" b="1" smtClean="0">
                <a:solidFill>
                  <a:schemeClr val="tx2"/>
                </a:solidFill>
              </a:rPr>
              <a:t>-çevrim içi sürüm-</a:t>
            </a:r>
            <a:endParaRPr lang="tr-TR" sz="3200" b="1" dirty="0">
              <a:solidFill>
                <a:schemeClr val="tx2"/>
              </a:solidFill>
            </a:endParaRP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Yaygın </a:t>
            </a:r>
            <a:endParaRPr lang="tr-TR" sz="2800" b="1" dirty="0"/>
          </a:p>
          <a:p>
            <a:pPr algn="r">
              <a:lnSpc>
                <a:spcPct val="80000"/>
              </a:lnSpc>
            </a:pPr>
            <a:r>
              <a:rPr lang="tr-TR" sz="2800" b="1" dirty="0"/>
              <a:t>Elektronik </a:t>
            </a:r>
            <a:r>
              <a:rPr lang="tr-TR" sz="2800" b="1" dirty="0" smtClean="0"/>
              <a:t>Delil Türleri</a:t>
            </a:r>
            <a:endParaRPr lang="tr-TR"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532469" y="924971"/>
            <a:ext cx="4572000" cy="5632311"/>
          </a:xfrm>
          <a:prstGeom prst="rect">
            <a:avLst/>
          </a:prstGeom>
        </p:spPr>
        <p:txBody>
          <a:bodyPr>
            <a:spAutoFit/>
          </a:bodyPr>
          <a:lstStyle/>
          <a:p>
            <a:pPr marL="342900" indent="-342900">
              <a:spcAft>
                <a:spcPts val="0"/>
              </a:spcAft>
              <a:buFont typeface="Wingdings" pitchFamily="2" charset="2"/>
              <a:buChar char="Ø"/>
            </a:pPr>
            <a:r>
              <a:rPr lang="tr-TR" sz="2000" b="1" dirty="0" smtClean="0">
                <a:ea typeface="Times New Roman" panose="02020603050405020304" pitchFamily="18" charset="0"/>
                <a:cs typeface="Arial" panose="020B0604020202020204" pitchFamily="34" charset="0"/>
              </a:rPr>
              <a:t>Trafik verisi hakkında</a:t>
            </a:r>
            <a:r>
              <a:rPr lang="tr-TR" sz="2000" dirty="0" smtClean="0">
                <a:ea typeface="Times New Roman" panose="02020603050405020304" pitchFamily="18" charset="0"/>
                <a:cs typeface="Arial" panose="020B0604020202020204" pitchFamily="34" charset="0"/>
              </a:rPr>
              <a:t>: </a:t>
            </a:r>
          </a:p>
          <a:p>
            <a:pPr marL="342900" indent="-342900">
              <a:spcAft>
                <a:spcPts val="0"/>
              </a:spcAft>
              <a:buFont typeface="Wingdings" pitchFamily="2" charset="2"/>
              <a:buChar char="Ø"/>
            </a:pPr>
            <a:endParaRPr lang="tr-TR" sz="2000" dirty="0" smtClean="0">
              <a:cs typeface="Arial" panose="020B0604020202020204" pitchFamily="34" charset="0"/>
            </a:endParaRPr>
          </a:p>
          <a:p>
            <a:pPr marL="342900" indent="-342900" algn="just">
              <a:buFont typeface="Wingdings" pitchFamily="2" charset="2"/>
              <a:buChar char="ü"/>
            </a:pPr>
            <a:r>
              <a:rPr lang="tr-TR" sz="2000" b="1" dirty="0" smtClean="0"/>
              <a:t>Siber Suç Sözleşmesi (ETS 185), Madde 1:</a:t>
            </a:r>
            <a:endParaRPr lang="tr-TR" sz="2000" dirty="0" smtClean="0"/>
          </a:p>
          <a:p>
            <a:pPr marL="342900" indent="-342900" algn="just">
              <a:buFont typeface="Wingdings" pitchFamily="2" charset="2"/>
              <a:buChar char="§"/>
            </a:pPr>
            <a:r>
              <a:rPr lang="tr-TR" sz="2000" dirty="0" smtClean="0"/>
              <a:t>Bu Sözleşmenin amacı doğrultusunda</a:t>
            </a:r>
          </a:p>
          <a:p>
            <a:pPr algn="just">
              <a:buFont typeface="Arial" panose="020B0604020202020204" pitchFamily="34" charset="0"/>
              <a:buChar char="•"/>
            </a:pPr>
            <a:r>
              <a:rPr lang="tr-TR" sz="2000" dirty="0" smtClean="0"/>
              <a:t>d.) "trafik verileri", bir </a:t>
            </a:r>
            <a:r>
              <a:rPr lang="tr-TR" sz="2000" b="1" dirty="0" smtClean="0"/>
              <a:t>bilgisayar sistemi kullanılarak yürütülen iletişim zincirinin </a:t>
            </a:r>
            <a:r>
              <a:rPr lang="tr-TR" sz="2000" dirty="0" smtClean="0"/>
              <a:t>bir halkası konumunda bulunan bir bilgisayar sistemi tarafından üretilen ve iletişimin </a:t>
            </a:r>
            <a:r>
              <a:rPr lang="tr-TR" sz="2000" b="1" dirty="0" smtClean="0"/>
              <a:t>başlangıç noktasını, varış noktasını, izlediği yolu, saatini, tarihini, boyutunu, süresini veya kullanılan temel hizmetin türünü</a:t>
            </a:r>
            <a:r>
              <a:rPr lang="tr-TR" sz="2000" dirty="0" smtClean="0"/>
              <a:t> gösteren herhangi bir bilgisayar verisi anlamına gelir.</a:t>
            </a:r>
          </a:p>
          <a:p>
            <a:pPr marL="0" indent="0" algn="just">
              <a:buNone/>
            </a:pPr>
            <a:endParaRPr lang="en-US" sz="2000" dirty="0"/>
          </a:p>
        </p:txBody>
      </p:sp>
      <p:pic>
        <p:nvPicPr>
          <p:cNvPr id="2050" name="Picture 2" descr="Image result for budapest convention">
            <a:hlinkClick r:id="rId4"/>
            <a:extLst>
              <a:ext uri="{FF2B5EF4-FFF2-40B4-BE49-F238E27FC236}">
                <a16:creationId xmlns:a16="http://schemas.microsoft.com/office/drawing/2014/main"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Yaygın </a:t>
            </a:r>
            <a:endParaRPr lang="tr-TR" sz="2800" b="1" dirty="0"/>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90122" y="1409410"/>
            <a:ext cx="4178678" cy="4493538"/>
          </a:xfrm>
          <a:prstGeom prst="rect">
            <a:avLst/>
          </a:prstGeom>
        </p:spPr>
        <p:txBody>
          <a:bodyPr wrap="square">
            <a:spAutoFit/>
          </a:bodyPr>
          <a:lstStyle/>
          <a:p>
            <a:pPr marL="342900" indent="-342900">
              <a:spcAft>
                <a:spcPts val="0"/>
              </a:spcAft>
              <a:buFont typeface="Wingdings" pitchFamily="2" charset="2"/>
              <a:buChar char="Ø"/>
            </a:pPr>
            <a:r>
              <a:rPr lang="tr-TR" sz="2200" b="1" dirty="0" smtClean="0">
                <a:ea typeface="Times New Roman" panose="02020603050405020304" pitchFamily="18" charset="0"/>
                <a:cs typeface="Arial" panose="020B0604020202020204" pitchFamily="34" charset="0"/>
              </a:rPr>
              <a:t>İçerik Verisi hakkında</a:t>
            </a:r>
            <a:r>
              <a:rPr lang="tr-TR" sz="2200" dirty="0" smtClean="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tr-TR" sz="2200" dirty="0" smtClean="0">
              <a:cs typeface="Arial" panose="020B0604020202020204" pitchFamily="34" charset="0"/>
            </a:endParaRPr>
          </a:p>
          <a:p>
            <a:pPr marL="342900" indent="-342900" algn="just">
              <a:buFont typeface="Arial" panose="020B0604020202020204" pitchFamily="34" charset="0"/>
              <a:buChar char="•"/>
            </a:pPr>
            <a:r>
              <a:rPr lang="tr-TR" sz="2200" b="1" dirty="0" smtClean="0"/>
              <a:t>"İçerik verileri" </a:t>
            </a:r>
            <a:r>
              <a:rPr lang="tr-TR" sz="2200" dirty="0" smtClean="0"/>
              <a:t>Sözleşmede tanımlanmamıştır, ancak iletişimin içeriğine atıfta bulunmaktadır; yani, iletişimin </a:t>
            </a:r>
            <a:r>
              <a:rPr lang="tr-TR" sz="2200" b="1" dirty="0" smtClean="0"/>
              <a:t>anlamı veya iletişim tarafından iletilen mesaj veya bilgi</a:t>
            </a:r>
            <a:r>
              <a:rPr lang="tr-TR" sz="2200" dirty="0" smtClean="0"/>
              <a:t> (trafik verileri dışında). </a:t>
            </a:r>
          </a:p>
          <a:p>
            <a:pPr marL="342900" indent="-342900" algn="just">
              <a:buFont typeface="Arial" panose="020B0604020202020204" pitchFamily="34" charset="0"/>
              <a:buChar char="•"/>
            </a:pPr>
            <a:r>
              <a:rPr lang="tr-TR" sz="2200" i="1" dirty="0" smtClean="0"/>
              <a:t>Siber Suçlar Sözleşmesinin Açıklayıcı Raporu, Bölüm 209</a:t>
            </a:r>
            <a:endParaRPr lang="tr-TR" sz="2200" i="1" dirty="0"/>
          </a:p>
        </p:txBody>
      </p:sp>
      <p:sp>
        <p:nvSpPr>
          <p:cNvPr id="6" name="Rectangle 5">
            <a:extLst>
              <a:ext uri="{FF2B5EF4-FFF2-40B4-BE49-F238E27FC236}">
                <a16:creationId xmlns:a16="http://schemas.microsoft.com/office/drawing/2014/main" id="{BF5622A4-1462-0B49-BF72-B0E54A13499C}"/>
              </a:ext>
            </a:extLst>
          </p:cNvPr>
          <p:cNvSpPr/>
          <p:nvPr/>
        </p:nvSpPr>
        <p:spPr>
          <a:xfrm>
            <a:off x="4886870" y="1409410"/>
            <a:ext cx="4063064" cy="2462213"/>
          </a:xfrm>
          <a:prstGeom prst="rect">
            <a:avLst/>
          </a:prstGeom>
        </p:spPr>
        <p:txBody>
          <a:bodyPr wrap="square">
            <a:spAutoFit/>
          </a:bodyPr>
          <a:lstStyle/>
          <a:p>
            <a:pPr marL="342900" indent="-342900" algn="just">
              <a:buFont typeface="Arial" panose="020B0604020202020204" pitchFamily="34" charset="0"/>
              <a:buChar char="•"/>
            </a:pPr>
            <a:r>
              <a:rPr lang="tr-TR" sz="2200" b="1" dirty="0" smtClean="0"/>
              <a:t>İçerik verileri, </a:t>
            </a:r>
            <a:r>
              <a:rPr lang="tr-TR" sz="2200" dirty="0" smtClean="0"/>
              <a:t>bilgisayar programları tarafından işlenen, saklanan veya iletilen verilerin yanı sıra</a:t>
            </a:r>
            <a:r>
              <a:rPr lang="tr-TR" sz="2200" b="1" dirty="0" smtClean="0"/>
              <a:t> bir iletişimin anlamını veya özünü ileten tüm verileri içerir.</a:t>
            </a:r>
            <a:endParaRPr lang="tr-TR" sz="2200" dirty="0"/>
          </a:p>
        </p:txBody>
      </p:sp>
      <mc:AlternateContent xmlns:mc="http://schemas.openxmlformats.org/markup-compatibility/2006">
        <mc:Choice xmlns:am3d="http://schemas.microsoft.com/office/drawing/2017/model3d" xmlns="" Requires="am3d">
          <p:graphicFrame>
            <p:nvGraphicFramePr>
              <p:cNvPr id="5" name="3D Model 4" descr="File folder with contents">
                <a:extLst>
                  <a:ext uri="{FF2B5EF4-FFF2-40B4-BE49-F238E27FC236}">
                    <a16:creationId xmlns:a16="http://schemas.microsoft.com/office/drawing/2014/main" id="{FAACB527-CAF2-4B83-8D70-F732989FA1F1}"/>
                  </a:ext>
                </a:extLst>
              </p:cNvPr>
              <p:cNvGraphicFramePr>
                <a:graphicFrameLocks noChangeAspect="1"/>
              </p:cNvGraphicFramePr>
              <p:nvPr>
                <p:extLst>
                  <p:ext uri="{D42A27DB-BD31-4B8C-83A1-F6EECF244321}">
                    <p14:modId xmlns:p14="http://schemas.microsoft.com/office/powerpoint/2010/main" val="3146802606"/>
                  </p:ext>
                </p:extLst>
              </p:nvPr>
            </p:nvGraphicFramePr>
            <p:xfrm>
              <a:off x="5856726" y="3377291"/>
              <a:ext cx="3093208" cy="3112244"/>
            </p:xfrm>
            <a:graphic>
              <a:graphicData uri="http://schemas.microsoft.com/office/drawing/2017/model3d">
                <am3d:model3d r:embed="rId4">
                  <am3d:spPr>
                    <a:xfrm>
                      <a:off x="0" y="0"/>
                      <a:ext cx="3093208" cy="3112244"/>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406399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id="{FAACB527-CAF2-4B83-8D70-F732989FA1F1}"/>
                  </a:ext>
                </a:extLst>
              </p:cNvPr>
              <p:cNvPicPr>
                <a:picLocks noGrp="1" noRot="1" noChangeAspect="1" noMove="1" noResize="1" noEditPoints="1" noAdjustHandles="1" noChangeArrowheads="1" noChangeShapeType="1" noCrop="1"/>
              </p:cNvPicPr>
              <p:nvPr/>
            </p:nvPicPr>
            <p:blipFill>
              <a:blip r:embed="rId6"/>
              <a:stretch>
                <a:fillRect/>
              </a:stretch>
            </p:blipFill>
            <p:spPr>
              <a:xfrm>
                <a:off x="5856726" y="3377291"/>
                <a:ext cx="3093208" cy="3112244"/>
              </a:xfrm>
              <a:prstGeom prst="rect">
                <a:avLst/>
              </a:prstGeom>
            </p:spPr>
          </p:pic>
        </mc:Fallback>
      </mc:AlternateContent>
    </p:spTree>
    <p:extLst>
      <p:ext uri="{BB962C8B-B14F-4D97-AF65-F5344CB8AC3E}">
        <p14:creationId xmlns:p14="http://schemas.microsoft.com/office/powerpoint/2010/main"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Yaygın </a:t>
            </a:r>
            <a:endParaRPr lang="tr-TR" sz="2800" b="1" dirty="0"/>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9322" y="1498646"/>
            <a:ext cx="4483478" cy="4708981"/>
          </a:xfrm>
          <a:prstGeom prst="rect">
            <a:avLst/>
          </a:prstGeom>
        </p:spPr>
        <p:txBody>
          <a:bodyPr wrap="square">
            <a:spAutoFit/>
          </a:bodyPr>
          <a:lstStyle/>
          <a:p>
            <a:pPr marL="342900" indent="-342900" algn="just">
              <a:spcAft>
                <a:spcPts val="0"/>
              </a:spcAft>
              <a:buFont typeface="Wingdings" pitchFamily="2" charset="2"/>
              <a:buChar char="Ø"/>
            </a:pPr>
            <a:r>
              <a:rPr lang="tr-TR" sz="2000" b="1" dirty="0" smtClean="0">
                <a:ea typeface="Times New Roman" panose="02020603050405020304" pitchFamily="18" charset="0"/>
                <a:cs typeface="Arial" panose="020B0604020202020204" pitchFamily="34" charset="0"/>
              </a:rPr>
              <a:t>Bulut Veri hakkında</a:t>
            </a:r>
            <a:r>
              <a:rPr lang="tr-TR" sz="2000" dirty="0" smtClean="0">
                <a:ea typeface="Times New Roman" panose="02020603050405020304" pitchFamily="18" charset="0"/>
                <a:cs typeface="Arial" panose="020B0604020202020204" pitchFamily="34" charset="0"/>
              </a:rPr>
              <a:t>:</a:t>
            </a:r>
          </a:p>
          <a:p>
            <a:pPr marL="342900" indent="-342900" algn="just">
              <a:spcAft>
                <a:spcPts val="0"/>
              </a:spcAft>
              <a:buFont typeface="Wingdings" pitchFamily="2" charset="2"/>
              <a:buChar char="Ø"/>
            </a:pPr>
            <a:endParaRPr lang="tr-TR" sz="2000" dirty="0" smtClean="0">
              <a:ea typeface="Times New Roman" panose="02020603050405020304" pitchFamily="18" charset="0"/>
              <a:cs typeface="Arial" panose="020B0604020202020204" pitchFamily="34" charset="0"/>
            </a:endParaRPr>
          </a:p>
          <a:p>
            <a:pPr marL="342900" indent="-342900" algn="just">
              <a:spcAft>
                <a:spcPts val="0"/>
              </a:spcAft>
              <a:buFont typeface="Wingdings" pitchFamily="2" charset="2"/>
              <a:buChar char="ü"/>
            </a:pPr>
            <a:r>
              <a:rPr lang="tr-TR" sz="2000" b="1" dirty="0" smtClean="0">
                <a:ea typeface="Times New Roman" panose="02020603050405020304" pitchFamily="18" charset="0"/>
                <a:cs typeface="Arial" panose="020B0604020202020204" pitchFamily="34" charset="0"/>
              </a:rPr>
              <a:t>Wikipedia tanımı</a:t>
            </a:r>
            <a:r>
              <a:rPr lang="tr-TR" sz="2000" dirty="0" smtClean="0">
                <a:ea typeface="Times New Roman" panose="02020603050405020304" pitchFamily="18" charset="0"/>
                <a:cs typeface="Arial" panose="020B0604020202020204" pitchFamily="34" charset="0"/>
              </a:rPr>
              <a:t>:</a:t>
            </a:r>
          </a:p>
          <a:p>
            <a:pPr marL="342900" indent="-342900" algn="just">
              <a:spcAft>
                <a:spcPts val="0"/>
              </a:spcAft>
              <a:buFont typeface="Arial" panose="020B0604020202020204" pitchFamily="34" charset="0"/>
              <a:buChar char="•"/>
            </a:pPr>
            <a:r>
              <a:rPr lang="tr-TR" sz="2000" b="1" dirty="0" smtClean="0"/>
              <a:t>Bulut depolama, </a:t>
            </a:r>
            <a:r>
              <a:rPr lang="tr-TR" sz="2000" dirty="0" smtClean="0"/>
              <a:t>dijital verilerin mantıksal havuzlarda depolandığı bir bilgisayar veri saklama modelidir. </a:t>
            </a:r>
          </a:p>
          <a:p>
            <a:pPr marL="342900" indent="-342900" algn="just">
              <a:spcAft>
                <a:spcPts val="0"/>
              </a:spcAft>
              <a:buFont typeface="Arial" panose="020B0604020202020204" pitchFamily="34" charset="0"/>
              <a:buChar char="•"/>
            </a:pPr>
            <a:r>
              <a:rPr lang="tr-TR" sz="2000" b="1" dirty="0" smtClean="0"/>
              <a:t>Fiziksel depolama, </a:t>
            </a:r>
            <a:r>
              <a:rPr lang="tr-TR" sz="2000" dirty="0" smtClean="0"/>
              <a:t>birden çok sunucuyu (bazen birden çok konumda) kapsar ve fiziksel ortam genellikle bir hosting şirketine aittir ve bu şirket tarafından yönetilir. </a:t>
            </a:r>
          </a:p>
          <a:p>
            <a:pPr marL="342900" indent="-342900" algn="just">
              <a:spcAft>
                <a:spcPts val="0"/>
              </a:spcAft>
              <a:buFont typeface="Arial" panose="020B0604020202020204" pitchFamily="34" charset="0"/>
              <a:buChar char="•"/>
            </a:pPr>
            <a:r>
              <a:rPr lang="tr-TR" sz="2000" b="1" dirty="0" smtClean="0"/>
              <a:t>Bu bulut depolama sağlayıcıları, verileri kullanılabilir ve erişilebilir tutmakla sorumludur.</a:t>
            </a:r>
            <a:endParaRPr lang="tr-TR" sz="2000" dirty="0"/>
          </a:p>
        </p:txBody>
      </p:sp>
      <p:sp>
        <p:nvSpPr>
          <p:cNvPr id="6" name="Rectangle 5">
            <a:extLst>
              <a:ext uri="{FF2B5EF4-FFF2-40B4-BE49-F238E27FC236}">
                <a16:creationId xmlns:a16="http://schemas.microsoft.com/office/drawing/2014/main" id="{BF5622A4-1462-0B49-BF72-B0E54A13499C}"/>
              </a:ext>
            </a:extLst>
          </p:cNvPr>
          <p:cNvSpPr/>
          <p:nvPr/>
        </p:nvSpPr>
        <p:spPr>
          <a:xfrm>
            <a:off x="4718703" y="1625223"/>
            <a:ext cx="4109545" cy="4708981"/>
          </a:xfrm>
          <a:prstGeom prst="rect">
            <a:avLst/>
          </a:prstGeom>
        </p:spPr>
        <p:txBody>
          <a:bodyPr wrap="square">
            <a:spAutoFit/>
          </a:bodyPr>
          <a:lstStyle/>
          <a:p>
            <a:pPr marL="342900" indent="-342900" algn="just">
              <a:buFont typeface="Wingdings" pitchFamily="2" charset="2"/>
              <a:buChar char="ü"/>
            </a:pPr>
            <a:r>
              <a:rPr lang="tr-TR" sz="2000" b="1" dirty="0" smtClean="0"/>
              <a:t>İçtihat hukuku tanımları (T-CY üye ülkesi - Sırbistan örneği):</a:t>
            </a:r>
          </a:p>
          <a:p>
            <a:pPr marL="342900" indent="-342900" algn="just">
              <a:buFont typeface="Arial" panose="020B0604020202020204" pitchFamily="34" charset="0"/>
              <a:buChar char="•"/>
            </a:pPr>
            <a:endParaRPr lang="tr-TR" sz="2000" b="1" dirty="0" smtClean="0"/>
          </a:p>
          <a:p>
            <a:pPr marL="342900" indent="-342900" algn="just">
              <a:buFont typeface="Arial" panose="020B0604020202020204" pitchFamily="34" charset="0"/>
              <a:buChar char="•"/>
            </a:pPr>
            <a:r>
              <a:rPr lang="tr-TR" sz="2000" b="1" dirty="0" smtClean="0">
                <a:ea typeface="Verdana" panose="020B0604030504040204" pitchFamily="34" charset="0"/>
                <a:cs typeface="Arial" panose="020B0604020202020204" pitchFamily="34" charset="0"/>
              </a:rPr>
              <a:t>Bulut veri </a:t>
            </a:r>
            <a:r>
              <a:rPr lang="tr-TR" sz="2000" dirty="0" smtClean="0">
                <a:ea typeface="Verdana" panose="020B0604030504040204" pitchFamily="34" charset="0"/>
                <a:cs typeface="Arial" panose="020B0604020202020204" pitchFamily="34" charset="0"/>
              </a:rPr>
              <a:t>– </a:t>
            </a:r>
            <a:r>
              <a:rPr lang="tr-TR" sz="2000" i="1" dirty="0" smtClean="0">
                <a:ea typeface="Verdana" panose="020B0604030504040204" pitchFamily="34" charset="0"/>
                <a:cs typeface="Arial" panose="020B0604020202020204" pitchFamily="34" charset="0"/>
              </a:rPr>
              <a:t>farklı ülkelerde kurulu özel sunucularda özel program algoritması ile bölünmüş paketler halinde saklanan ve program / sistem yüküne göre taşınan veriler</a:t>
            </a:r>
            <a:endParaRPr lang="tr-TR" sz="2000" b="1" dirty="0" smtClean="0"/>
          </a:p>
          <a:p>
            <a:pPr marL="342900" indent="-342900" algn="just">
              <a:buFont typeface="Arial" panose="020B0604020202020204" pitchFamily="34" charset="0"/>
              <a:buChar char="•"/>
            </a:pPr>
            <a:r>
              <a:rPr lang="tr-TR" sz="2000" b="1" dirty="0" smtClean="0">
                <a:solidFill>
                  <a:srgbClr val="C00000"/>
                </a:solidFill>
              </a:rPr>
              <a:t>Bulut verilerinin Budapeşte Sözleşmesi tarafından ayrı bir veri türü olarak kabul edilmediğini lütfen unutmayın.</a:t>
            </a:r>
          </a:p>
          <a:p>
            <a:pPr marL="342900" indent="-342900" algn="just">
              <a:buFont typeface="Arial" panose="020B0604020202020204" pitchFamily="34" charset="0"/>
              <a:buChar char="•"/>
            </a:pPr>
            <a:endParaRPr lang="tr-TR" sz="2000" dirty="0"/>
          </a:p>
        </p:txBody>
      </p:sp>
    </p:spTree>
    <p:extLst>
      <p:ext uri="{BB962C8B-B14F-4D97-AF65-F5344CB8AC3E}">
        <p14:creationId xmlns:p14="http://schemas.microsoft.com/office/powerpoint/2010/main"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Yaygın </a:t>
            </a:r>
            <a:endParaRPr lang="tr-TR" sz="2800" b="1" dirty="0"/>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34349" y="872616"/>
            <a:ext cx="4755812" cy="5847755"/>
          </a:xfrm>
          <a:prstGeom prst="rect">
            <a:avLst/>
          </a:prstGeom>
        </p:spPr>
        <p:txBody>
          <a:bodyPr wrap="square">
            <a:spAutoFit/>
          </a:bodyPr>
          <a:lstStyle/>
          <a:p>
            <a:pPr marL="342900" indent="-342900">
              <a:buFont typeface="Wingdings" pitchFamily="2" charset="2"/>
              <a:buChar char="Ø"/>
            </a:pPr>
            <a:r>
              <a:rPr lang="tr-TR" sz="2200" b="1" dirty="0" smtClean="0">
                <a:ea typeface="ＭＳ Ｐゴシック" charset="0"/>
                <a:cs typeface="ＭＳ Ｐゴシック" charset="0"/>
              </a:rPr>
              <a:t>Karşılıklı Adli Yardımlaşma (</a:t>
            </a:r>
            <a:r>
              <a:rPr lang="tr-TR" sz="2200" b="1" dirty="0" err="1" smtClean="0">
                <a:ea typeface="ＭＳ Ｐゴシック" charset="0"/>
                <a:cs typeface="ＭＳ Ｐゴシック" charset="0"/>
              </a:rPr>
              <a:t>MLA</a:t>
            </a:r>
            <a:r>
              <a:rPr lang="tr-TR" sz="2200" b="1" dirty="0" smtClean="0">
                <a:ea typeface="ＭＳ Ｐゴシック" charset="0"/>
                <a:cs typeface="ＭＳ Ｐゴシック" charset="0"/>
              </a:rPr>
              <a:t>) </a:t>
            </a:r>
            <a:r>
              <a:rPr lang="tr-TR" sz="2200" b="1" dirty="0" smtClean="0">
                <a:ea typeface="Verdana" panose="020B0604030504040204" pitchFamily="34" charset="0"/>
                <a:cs typeface="Arial" panose="020B0604020202020204" pitchFamily="34" charset="0"/>
              </a:rPr>
              <a:t>davalarına yansıyan mevcut elektronik delil zorlukları:</a:t>
            </a:r>
            <a:endParaRPr lang="tr-TR" sz="2200" dirty="0" smtClean="0">
              <a:ea typeface="Verdana" panose="020B0604030504040204" pitchFamily="34" charset="0"/>
              <a:cs typeface="Arial" panose="020B0604020202020204" pitchFamily="34" charset="0"/>
            </a:endParaRPr>
          </a:p>
          <a:p>
            <a:endParaRPr lang="tr-TR" sz="2200" dirty="0" smtClean="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tr-TR" sz="2200" i="1" dirty="0" smtClean="0">
                <a:ea typeface="Verdana" panose="020B0604030504040204" pitchFamily="34" charset="0"/>
                <a:cs typeface="Arial" panose="020B0604020202020204" pitchFamily="34" charset="0"/>
              </a:rPr>
              <a:t>Delilin belirlenmesi ve yerinin tespiti</a:t>
            </a:r>
          </a:p>
          <a:p>
            <a:pPr marL="342900" indent="-342900">
              <a:buFont typeface="Arial" panose="020B0604020202020204" pitchFamily="34" charset="0"/>
              <a:buChar char="•"/>
            </a:pPr>
            <a:r>
              <a:rPr lang="tr-TR" sz="2200" i="1" dirty="0" smtClean="0">
                <a:ea typeface="Verdana" panose="020B0604030504040204" pitchFamily="34" charset="0"/>
                <a:cs typeface="Arial" panose="020B0604020202020204" pitchFamily="34" charset="0"/>
              </a:rPr>
              <a:t>Donanımın güvenliğinin sağlanması</a:t>
            </a:r>
          </a:p>
          <a:p>
            <a:pPr marL="342900" indent="-342900">
              <a:buFont typeface="Arial" panose="020B0604020202020204" pitchFamily="34" charset="0"/>
              <a:buChar char="•"/>
            </a:pPr>
            <a:r>
              <a:rPr lang="tr-TR" sz="2200" i="1" dirty="0" smtClean="0">
                <a:ea typeface="Verdana" panose="020B0604030504040204" pitchFamily="34" charset="0"/>
                <a:cs typeface="Arial" panose="020B0604020202020204" pitchFamily="34" charset="0"/>
              </a:rPr>
              <a:t>Verilerin yakalanması ve analizi</a:t>
            </a:r>
          </a:p>
          <a:p>
            <a:pPr marL="342900" indent="-342900">
              <a:buFont typeface="Arial" panose="020B0604020202020204" pitchFamily="34" charset="0"/>
              <a:buChar char="•"/>
            </a:pPr>
            <a:r>
              <a:rPr lang="tr-TR" sz="2200" i="1" dirty="0" smtClean="0">
                <a:ea typeface="Verdana" panose="020B0604030504040204" pitchFamily="34" charset="0"/>
                <a:cs typeface="Arial" panose="020B0604020202020204" pitchFamily="34" charset="0"/>
              </a:rPr>
              <a:t>Bütünlüğün ve gözetim zincirinin korunması</a:t>
            </a:r>
          </a:p>
          <a:p>
            <a:pPr marL="342900" indent="-342900">
              <a:buFont typeface="Arial" panose="020B0604020202020204" pitchFamily="34" charset="0"/>
              <a:buChar char="•"/>
            </a:pPr>
            <a:r>
              <a:rPr lang="tr-TR" sz="2200" i="1" dirty="0" smtClean="0">
                <a:ea typeface="Verdana" panose="020B0604030504040204" pitchFamily="34" charset="0"/>
                <a:cs typeface="Arial" panose="020B0604020202020204" pitchFamily="34" charset="0"/>
              </a:rPr>
              <a:t>Mahkeme kurallarına ve kabul edilebilirlik kurallarına uyum</a:t>
            </a:r>
          </a:p>
          <a:p>
            <a:pPr marL="342900" indent="-342900">
              <a:buFont typeface="Arial" panose="020B0604020202020204" pitchFamily="34" charset="0"/>
              <a:buChar char="•"/>
            </a:pPr>
            <a:r>
              <a:rPr lang="tr-TR" sz="2200" i="1" dirty="0" smtClean="0">
                <a:ea typeface="Verdana" panose="020B0604030504040204" pitchFamily="34" charset="0"/>
                <a:cs typeface="Arial" panose="020B0604020202020204" pitchFamily="34" charset="0"/>
              </a:rPr>
              <a:t>Şüpheliyi, ilgili zamanda cihazın kullanımı ile ilişkilendirmek ("İsnat")</a:t>
            </a:r>
            <a:endParaRPr lang="tr-TR" sz="2200" i="1" dirty="0">
              <a:ea typeface="Verdana" panose="020B0604030504040204" pitchFamily="34" charset="0"/>
              <a:cs typeface="Arial" panose="020B0604020202020204" pitchFamily="34" charset="0"/>
            </a:endParaRP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06362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Yaygın </a:t>
            </a:r>
            <a:endParaRPr lang="tr-TR" sz="2800" b="1" dirty="0"/>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6449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Uluslararası İşbirliği Mekanizmaları Aracılığıyla </a:t>
            </a:r>
          </a:p>
          <a:p>
            <a:pPr marL="0" indent="0" algn="r">
              <a:buFont typeface="Arial" charset="0"/>
              <a:buNone/>
              <a:defRPr/>
            </a:pPr>
            <a:r>
              <a:rPr lang="tr-TR" sz="2800" b="1" dirty="0" smtClean="0">
                <a:solidFill>
                  <a:schemeClr val="bg1"/>
                </a:solidFill>
              </a:rPr>
              <a:t>Elektronik</a:t>
            </a:r>
            <a:r>
              <a:rPr lang="tr-TR" sz="2800" b="1" dirty="0">
                <a:solidFill>
                  <a:schemeClr val="bg1"/>
                </a:solidFill>
              </a:rPr>
              <a:t> </a:t>
            </a:r>
            <a:r>
              <a:rPr lang="tr-TR" sz="2800" b="1" dirty="0" smtClean="0">
                <a:solidFill>
                  <a:schemeClr val="bg1"/>
                </a:solidFill>
              </a:rPr>
              <a:t>Delil Elde Edilmesi</a:t>
            </a:r>
            <a:endParaRPr lang="tr-TR" sz="28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İkinci Bölüm</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Yetkili Makamlar- Merkezi ve Yürütme</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3190413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ea typeface="ＭＳ Ｐゴシック" charset="0"/>
                <a:cs typeface="ＭＳ Ｐゴシック" charset="0"/>
              </a:rPr>
              <a:t>Yetkili Makamlar- </a:t>
            </a:r>
          </a:p>
          <a:p>
            <a:pPr algn="r">
              <a:lnSpc>
                <a:spcPct val="80000"/>
              </a:lnSpc>
            </a:pPr>
            <a:r>
              <a:rPr lang="tr-TR" sz="2800" b="1" dirty="0" smtClean="0">
                <a:ea typeface="ＭＳ Ｐゴシック" charset="0"/>
                <a:cs typeface="ＭＳ Ｐゴシック" charset="0"/>
              </a:rPr>
              <a:t>Merkezi ve Yürütme</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208306" y="1016411"/>
            <a:ext cx="4162097" cy="4524315"/>
          </a:xfrm>
          <a:prstGeom prst="rect">
            <a:avLst/>
          </a:prstGeom>
        </p:spPr>
        <p:txBody>
          <a:bodyPr wrap="square">
            <a:spAutoFit/>
          </a:bodyPr>
          <a:lstStyle/>
          <a:p>
            <a:pPr marL="342900" indent="-342900">
              <a:spcAft>
                <a:spcPts val="0"/>
              </a:spcAft>
              <a:buFont typeface="Wingdings" pitchFamily="2" charset="2"/>
              <a:buChar char="Ø"/>
            </a:pPr>
            <a:r>
              <a:rPr lang="tr-TR" sz="2400" b="1" dirty="0" smtClean="0">
                <a:ea typeface="Times New Roman" panose="02020603050405020304" pitchFamily="18" charset="0"/>
                <a:cs typeface="Arial" panose="020B0604020202020204" pitchFamily="34" charset="0"/>
              </a:rPr>
              <a:t>Farklı ülkelerdeki mevcut çözümler:</a:t>
            </a:r>
            <a:endParaRPr lang="tr-TR" sz="2400" dirty="0" smtClean="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Ø"/>
            </a:pPr>
            <a:endParaRPr lang="tr-TR" sz="2400" dirty="0" smtClean="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tr-TR" sz="2400" i="1" dirty="0" smtClean="0">
                <a:ea typeface="Verdana" panose="020B0604030504040204" pitchFamily="34" charset="0"/>
                <a:cs typeface="Arial" panose="020B0604020202020204" pitchFamily="34" charset="0"/>
              </a:rPr>
              <a:t>Merkezi otorite ve tüm talepleri işleme koymak için bir ulusal birim olarak Adalet Bakanlığı (Daire) </a:t>
            </a:r>
          </a:p>
          <a:p>
            <a:pPr marL="342900" indent="-342900">
              <a:spcAft>
                <a:spcPts val="0"/>
              </a:spcAft>
              <a:buFont typeface="Wingdings" pitchFamily="2" charset="2"/>
              <a:buChar char="Ø"/>
            </a:pPr>
            <a:endParaRPr lang="tr-TR" sz="2400" i="1" dirty="0" smtClean="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tr-TR" sz="2400" i="1" dirty="0" smtClean="0">
                <a:ea typeface="Verdana" panose="020B0604030504040204" pitchFamily="34" charset="0"/>
                <a:cs typeface="Arial" panose="020B0604020202020204" pitchFamily="34" charset="0"/>
              </a:rPr>
              <a:t>Farklı makamlarda irtibat noktaları (SPOC) (Adalet Bakanlığı, Emniyet, Savcılık, Mahkeme vb.)</a:t>
            </a:r>
            <a:endParaRPr lang="tr-TR" sz="2400" i="1" dirty="0">
              <a:ea typeface="Verdana" panose="020B060403050404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F5622A4-1462-0B49-BF72-B0E54A13499C}"/>
              </a:ext>
            </a:extLst>
          </p:cNvPr>
          <p:cNvSpPr/>
          <p:nvPr/>
        </p:nvSpPr>
        <p:spPr>
          <a:xfrm>
            <a:off x="4503244" y="924971"/>
            <a:ext cx="4162097" cy="5632311"/>
          </a:xfrm>
          <a:prstGeom prst="rect">
            <a:avLst/>
          </a:prstGeom>
        </p:spPr>
        <p:txBody>
          <a:bodyPr wrap="square">
            <a:spAutoFit/>
          </a:bodyPr>
          <a:lstStyle/>
          <a:p>
            <a:pPr marL="342900" indent="-342900">
              <a:buFont typeface="Wingdings" pitchFamily="2" charset="2"/>
              <a:buChar char="Ø"/>
            </a:pPr>
            <a:r>
              <a:rPr lang="tr-TR" sz="2400" i="1" dirty="0" smtClean="0">
                <a:ea typeface="Verdana" panose="020B0604030504040204" pitchFamily="34" charset="0"/>
                <a:cs typeface="Arial" panose="020B0604020202020204" pitchFamily="34" charset="0"/>
              </a:rPr>
              <a:t>Aşağıdakiler gibi yetkili servislerden irtibat görevlileri ile bir görev gücü / birim:</a:t>
            </a:r>
            <a:endParaRPr lang="tr-TR" sz="2400" dirty="0" smtClean="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tr-TR" sz="2400" dirty="0" smtClean="0">
                <a:ea typeface="Verdana" panose="020B0604030504040204" pitchFamily="34" charset="0"/>
                <a:cs typeface="Arial" panose="020B0604020202020204" pitchFamily="34" charset="0"/>
              </a:rPr>
              <a:t>Polis</a:t>
            </a:r>
          </a:p>
          <a:p>
            <a:pPr marL="342900" indent="-342900">
              <a:spcAft>
                <a:spcPts val="0"/>
              </a:spcAft>
              <a:buFont typeface="Arial" panose="020B0604020202020204" pitchFamily="34" charset="0"/>
              <a:buChar char="•"/>
            </a:pPr>
            <a:r>
              <a:rPr lang="tr-TR" sz="2400" dirty="0" smtClean="0">
                <a:ea typeface="Verdana" panose="020B0604030504040204" pitchFamily="34" charset="0"/>
                <a:cs typeface="Arial" panose="020B0604020202020204" pitchFamily="34" charset="0"/>
              </a:rPr>
              <a:t>Araştırmacılar (farklı yerlerde)</a:t>
            </a:r>
          </a:p>
          <a:p>
            <a:pPr marL="342900" indent="-342900">
              <a:spcAft>
                <a:spcPts val="0"/>
              </a:spcAft>
              <a:buFont typeface="Arial" panose="020B0604020202020204" pitchFamily="34" charset="0"/>
              <a:buChar char="•"/>
            </a:pPr>
            <a:r>
              <a:rPr lang="tr-TR" sz="2400" dirty="0" smtClean="0">
                <a:ea typeface="Verdana" panose="020B0604030504040204" pitchFamily="34" charset="0"/>
                <a:cs typeface="Arial" panose="020B0604020202020204" pitchFamily="34" charset="0"/>
              </a:rPr>
              <a:t>Savcılar / Soruşturma Hakimleri</a:t>
            </a:r>
          </a:p>
          <a:p>
            <a:pPr marL="342900" indent="-342900">
              <a:spcAft>
                <a:spcPts val="0"/>
              </a:spcAft>
              <a:buFont typeface="Arial" panose="020B0604020202020204" pitchFamily="34" charset="0"/>
              <a:buChar char="•"/>
            </a:pPr>
            <a:r>
              <a:rPr lang="tr-TR" sz="2400" dirty="0" smtClean="0">
                <a:ea typeface="Verdana" panose="020B0604030504040204" pitchFamily="34" charset="0"/>
                <a:cs typeface="Arial" panose="020B0604020202020204" pitchFamily="34" charset="0"/>
              </a:rPr>
              <a:t>Ulusal Güvenlik</a:t>
            </a:r>
          </a:p>
          <a:p>
            <a:pPr marL="342900" indent="-342900">
              <a:spcAft>
                <a:spcPts val="0"/>
              </a:spcAft>
              <a:buFont typeface="Arial" panose="020B0604020202020204" pitchFamily="34" charset="0"/>
              <a:buChar char="•"/>
            </a:pPr>
            <a:r>
              <a:rPr lang="tr-TR" sz="2400" dirty="0" smtClean="0">
                <a:ea typeface="Verdana" panose="020B0604030504040204" pitchFamily="34" charset="0"/>
                <a:cs typeface="Arial" panose="020B0604020202020204" pitchFamily="34" charset="0"/>
              </a:rPr>
              <a:t>Adli hizmet</a:t>
            </a:r>
          </a:p>
          <a:p>
            <a:pPr marL="342900" indent="-342900">
              <a:spcAft>
                <a:spcPts val="0"/>
              </a:spcAft>
              <a:buFont typeface="Arial" panose="020B0604020202020204" pitchFamily="34" charset="0"/>
              <a:buChar char="•"/>
            </a:pPr>
            <a:endParaRPr lang="tr-TR" sz="2400" dirty="0" smtClean="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tr-TR" sz="2400" b="1" dirty="0" smtClean="0">
                <a:ea typeface="Verdana" panose="020B0604030504040204" pitchFamily="34" charset="0"/>
                <a:cs typeface="Arial" panose="020B0604020202020204" pitchFamily="34" charset="0"/>
              </a:rPr>
              <a:t>Sizin ülkenizde durum nedir?</a:t>
            </a:r>
          </a:p>
          <a:p>
            <a:pPr marL="342900" indent="-342900">
              <a:buFont typeface="Arial" panose="020B0604020202020204" pitchFamily="34" charset="0"/>
              <a:buChar char="•"/>
            </a:pPr>
            <a:endParaRPr lang="tr-TR" sz="2400" dirty="0"/>
          </a:p>
        </p:txBody>
      </p:sp>
    </p:spTree>
    <p:extLst>
      <p:ext uri="{BB962C8B-B14F-4D97-AF65-F5344CB8AC3E}">
        <p14:creationId xmlns:p14="http://schemas.microsoft.com/office/powerpoint/2010/main" val="233327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Yetkili Makamlar- </a:t>
            </a:r>
          </a:p>
          <a:p>
            <a:pPr algn="r">
              <a:lnSpc>
                <a:spcPct val="80000"/>
              </a:lnSpc>
            </a:pPr>
            <a:r>
              <a:rPr lang="tr-TR" sz="2800" b="1" dirty="0">
                <a:ea typeface="ＭＳ Ｐゴシック" charset="0"/>
                <a:cs typeface="ＭＳ Ｐゴシック" charset="0"/>
              </a:rPr>
              <a:t>Merkezi ve Yürütme</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id="{3F8472A9-1742-4150-8D1B-FC3B3B72FEFD}"/>
              </a:ext>
            </a:extLst>
          </p:cNvPr>
          <p:cNvGraphicFramePr/>
          <p:nvPr>
            <p:extLst>
              <p:ext uri="{D42A27DB-BD31-4B8C-83A1-F6EECF244321}">
                <p14:modId xmlns:p14="http://schemas.microsoft.com/office/powerpoint/2010/main" val="551325658"/>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577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graphicEl>
                                              <a:dgm id="{8E69E85C-938C-4ED1-9ABD-8A0A2496C4D9}"/>
                                            </p:graphicEl>
                                          </p:spTgt>
                                        </p:tgtEl>
                                        <p:attrNameLst>
                                          <p:attrName>style.visibility</p:attrName>
                                        </p:attrNameLst>
                                      </p:cBhvr>
                                      <p:to>
                                        <p:strVal val="visible"/>
                                      </p:to>
                                    </p:set>
                                    <p:anim calcmode="lin" valueType="num">
                                      <p:cBhvr additive="base">
                                        <p:cTn id="7" dur="500" fill="hold"/>
                                        <p:tgtEl>
                                          <p:spTgt spid="5">
                                            <p:graphicEl>
                                              <a:dgm id="{8E69E85C-938C-4ED1-9ABD-8A0A2496C4D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8E69E85C-938C-4ED1-9ABD-8A0A2496C4D9}"/>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graphicEl>
                                              <a:dgm id="{D12E1021-53A6-485E-9233-4EDE67BEC917}"/>
                                            </p:graphicEl>
                                          </p:spTgt>
                                        </p:tgtEl>
                                        <p:attrNameLst>
                                          <p:attrName>style.visibility</p:attrName>
                                        </p:attrNameLst>
                                      </p:cBhvr>
                                      <p:to>
                                        <p:strVal val="visible"/>
                                      </p:to>
                                    </p:set>
                                    <p:anim calcmode="lin" valueType="num">
                                      <p:cBhvr additive="base">
                                        <p:cTn id="12" dur="500" fill="hold"/>
                                        <p:tgtEl>
                                          <p:spTgt spid="5">
                                            <p:graphicEl>
                                              <a:dgm id="{D12E1021-53A6-485E-9233-4EDE67BEC917}"/>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graphicEl>
                                              <a:dgm id="{D12E1021-53A6-485E-9233-4EDE67BEC917}"/>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graphicEl>
                                              <a:dgm id="{5D1F438F-1B8F-4D2A-A343-2D8B40A9494D}"/>
                                            </p:graphicEl>
                                          </p:spTgt>
                                        </p:tgtEl>
                                        <p:attrNameLst>
                                          <p:attrName>style.visibility</p:attrName>
                                        </p:attrNameLst>
                                      </p:cBhvr>
                                      <p:to>
                                        <p:strVal val="visible"/>
                                      </p:to>
                                    </p:set>
                                    <p:anim calcmode="lin" valueType="num">
                                      <p:cBhvr additive="base">
                                        <p:cTn id="17" dur="500" fill="hold"/>
                                        <p:tgtEl>
                                          <p:spTgt spid="5">
                                            <p:graphicEl>
                                              <a:dgm id="{5D1F438F-1B8F-4D2A-A343-2D8B40A949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5D1F438F-1B8F-4D2A-A343-2D8B40A9494D}"/>
                                            </p:graphic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graphicEl>
                                              <a:dgm id="{3778DF30-23E2-4C7D-A959-3BE0EC75CBBD}"/>
                                            </p:graphicEl>
                                          </p:spTgt>
                                        </p:tgtEl>
                                        <p:attrNameLst>
                                          <p:attrName>style.visibility</p:attrName>
                                        </p:attrNameLst>
                                      </p:cBhvr>
                                      <p:to>
                                        <p:strVal val="visible"/>
                                      </p:to>
                                    </p:set>
                                    <p:anim calcmode="lin" valueType="num">
                                      <p:cBhvr additive="base">
                                        <p:cTn id="22" dur="500" fill="hold"/>
                                        <p:tgtEl>
                                          <p:spTgt spid="5">
                                            <p:graphicEl>
                                              <a:dgm id="{3778DF30-23E2-4C7D-A959-3BE0EC75CBBD}"/>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graphicEl>
                                              <a:dgm id="{3778DF30-23E2-4C7D-A959-3BE0EC75CBBD}"/>
                                            </p:graphic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graphicEl>
                                              <a:dgm id="{6963355E-90FB-4F2F-8A04-33DF3325C0FF}"/>
                                            </p:graphicEl>
                                          </p:spTgt>
                                        </p:tgtEl>
                                        <p:attrNameLst>
                                          <p:attrName>style.visibility</p:attrName>
                                        </p:attrNameLst>
                                      </p:cBhvr>
                                      <p:to>
                                        <p:strVal val="visible"/>
                                      </p:to>
                                    </p:set>
                                    <p:anim calcmode="lin" valueType="num">
                                      <p:cBhvr additive="base">
                                        <p:cTn id="27" dur="500" fill="hold"/>
                                        <p:tgtEl>
                                          <p:spTgt spid="5">
                                            <p:graphicEl>
                                              <a:dgm id="{6963355E-90FB-4F2F-8A04-33DF3325C0F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6963355E-90FB-4F2F-8A04-33DF3325C0FF}"/>
                                            </p:graphic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graphicEl>
                                              <a:dgm id="{F950A281-5A65-4A2C-946C-1B2B20A221D8}"/>
                                            </p:graphicEl>
                                          </p:spTgt>
                                        </p:tgtEl>
                                        <p:attrNameLst>
                                          <p:attrName>style.visibility</p:attrName>
                                        </p:attrNameLst>
                                      </p:cBhvr>
                                      <p:to>
                                        <p:strVal val="visible"/>
                                      </p:to>
                                    </p:set>
                                    <p:anim calcmode="lin" valueType="num">
                                      <p:cBhvr additive="base">
                                        <p:cTn id="32" dur="500" fill="hold"/>
                                        <p:tgtEl>
                                          <p:spTgt spid="5">
                                            <p:graphicEl>
                                              <a:dgm id="{F950A281-5A65-4A2C-946C-1B2B20A221D8}"/>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graphicEl>
                                              <a:dgm id="{F950A281-5A65-4A2C-946C-1B2B20A221D8}"/>
                                            </p:graphic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5">
                                            <p:graphicEl>
                                              <a:dgm id="{DD254159-A8A1-4609-AFBB-38BCC8794B5D}"/>
                                            </p:graphicEl>
                                          </p:spTgt>
                                        </p:tgtEl>
                                        <p:attrNameLst>
                                          <p:attrName>style.visibility</p:attrName>
                                        </p:attrNameLst>
                                      </p:cBhvr>
                                      <p:to>
                                        <p:strVal val="visible"/>
                                      </p:to>
                                    </p:set>
                                    <p:anim calcmode="lin" valueType="num">
                                      <p:cBhvr additive="base">
                                        <p:cTn id="37" dur="500" fill="hold"/>
                                        <p:tgtEl>
                                          <p:spTgt spid="5">
                                            <p:graphicEl>
                                              <a:dgm id="{DD254159-A8A1-4609-AFBB-38BCC8794B5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DD254159-A8A1-4609-AFBB-38BCC8794B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Yetkili Makamlar- </a:t>
            </a:r>
          </a:p>
          <a:p>
            <a:pPr algn="r">
              <a:lnSpc>
                <a:spcPct val="80000"/>
              </a:lnSpc>
            </a:pPr>
            <a:r>
              <a:rPr lang="tr-TR" sz="2800" b="1" dirty="0">
                <a:ea typeface="ＭＳ Ｐゴシック" charset="0"/>
                <a:cs typeface="ＭＳ Ｐゴシック" charset="0"/>
              </a:rPr>
              <a:t>Merkezi ve Yürütme</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2994" y="894204"/>
            <a:ext cx="4401794" cy="6232475"/>
          </a:xfrm>
          <a:prstGeom prst="rect">
            <a:avLst/>
          </a:prstGeom>
        </p:spPr>
        <p:txBody>
          <a:bodyPr wrap="square">
            <a:spAutoFit/>
          </a:bodyPr>
          <a:lstStyle/>
          <a:p>
            <a:pPr marL="342900" indent="-342900" algn="just">
              <a:spcAft>
                <a:spcPts val="0"/>
              </a:spcAft>
              <a:buFont typeface="Wingdings" pitchFamily="2" charset="2"/>
              <a:buChar char="Ø"/>
            </a:pPr>
            <a:r>
              <a:rPr lang="tr-TR" sz="2100" b="1" dirty="0" smtClean="0">
                <a:ea typeface="Times New Roman" panose="02020603050405020304" pitchFamily="18" charset="0"/>
                <a:cs typeface="Arial" panose="020B0604020202020204" pitchFamily="34" charset="0"/>
              </a:rPr>
              <a:t>Hangi sistem mevcut olduğu fark etmeksizin asgari olarak aşağıdaki hususlar şiddetle tavsiye edilmektedir:</a:t>
            </a:r>
            <a:endParaRPr lang="tr-TR" sz="2100" dirty="0" smtClean="0">
              <a:ea typeface="Times New Roman" panose="02020603050405020304" pitchFamily="18" charset="0"/>
              <a:cs typeface="Arial" panose="020B0604020202020204" pitchFamily="34" charset="0"/>
            </a:endParaRPr>
          </a:p>
          <a:p>
            <a:pPr marL="342900" indent="-342900" algn="just">
              <a:spcAft>
                <a:spcPts val="0"/>
              </a:spcAft>
              <a:buFont typeface="Wingdings" pitchFamily="2" charset="2"/>
              <a:buChar char="ü"/>
            </a:pPr>
            <a:r>
              <a:rPr lang="tr-TR" sz="2100" dirty="0" smtClean="0"/>
              <a:t>Operasyonel işi kolaylaştırmak ve karşılıklı adli yardım (MLA) faaliyetlerini yürütmek veya desteklemek için eğitimli ve donanımlı personelin 7/24 ulaşılabilir olması</a:t>
            </a:r>
          </a:p>
          <a:p>
            <a:pPr marL="342900" indent="-342900" algn="just">
              <a:spcAft>
                <a:spcPts val="0"/>
              </a:spcAft>
              <a:buFont typeface="Wingdings" pitchFamily="2" charset="2"/>
              <a:buChar char="ü"/>
            </a:pPr>
            <a:r>
              <a:rPr lang="tr-TR" sz="2100" dirty="0" smtClean="0"/>
              <a:t>Bağlamın farkında olmak için personel ceza soruşturmalarında deneyimi</a:t>
            </a:r>
          </a:p>
          <a:p>
            <a:pPr marL="342900" indent="-342900" algn="just">
              <a:spcAft>
                <a:spcPts val="0"/>
              </a:spcAft>
              <a:buFont typeface="Wingdings" pitchFamily="2" charset="2"/>
              <a:buChar char="ü"/>
            </a:pPr>
            <a:r>
              <a:rPr lang="tr-TR" sz="2100" dirty="0" smtClean="0"/>
              <a:t>Gerektiğinde talepleri yerine getirmek için güçlü bilgi teknolojisi/dijital adli bilişim geçmişi</a:t>
            </a:r>
          </a:p>
          <a:p>
            <a:pPr marL="342900" indent="-342900">
              <a:spcAft>
                <a:spcPts val="0"/>
              </a:spcAft>
              <a:buFont typeface="Wingdings" pitchFamily="2" charset="2"/>
              <a:buChar char="ü"/>
            </a:pPr>
            <a:endParaRPr lang="tr-TR" sz="2100" dirty="0" smtClean="0"/>
          </a:p>
          <a:p>
            <a:pPr marL="342900" indent="-342900">
              <a:spcAft>
                <a:spcPts val="0"/>
              </a:spcAft>
              <a:buFont typeface="Wingdings" pitchFamily="2" charset="2"/>
              <a:buChar char="Ø"/>
            </a:pPr>
            <a:endParaRPr lang="tr-TR" sz="21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640226" y="894204"/>
            <a:ext cx="4382230" cy="5586145"/>
          </a:xfrm>
          <a:prstGeom prst="rect">
            <a:avLst/>
          </a:prstGeom>
        </p:spPr>
        <p:txBody>
          <a:bodyPr wrap="square">
            <a:spAutoFit/>
          </a:bodyPr>
          <a:lstStyle/>
          <a:p>
            <a:pPr marL="342900" indent="-342900" algn="just">
              <a:buFont typeface="Wingdings" pitchFamily="2" charset="2"/>
              <a:buChar char="ü"/>
            </a:pPr>
            <a:r>
              <a:rPr lang="tr-TR" sz="2100" dirty="0" smtClean="0"/>
              <a:t>Karşılıklı adli yardımlaşma (</a:t>
            </a:r>
            <a:r>
              <a:rPr lang="tr-TR" sz="2100" dirty="0" err="1" smtClean="0"/>
              <a:t>MLA</a:t>
            </a:r>
            <a:r>
              <a:rPr lang="tr-TR" sz="2100" dirty="0" smtClean="0"/>
              <a:t>) yasal çerçevesi ve prosedürleri hakkında güçlü bilgi</a:t>
            </a:r>
          </a:p>
          <a:p>
            <a:pPr marL="342900" indent="-342900" algn="just">
              <a:buFont typeface="Wingdings" pitchFamily="2" charset="2"/>
              <a:buChar char="ü"/>
            </a:pPr>
            <a:r>
              <a:rPr lang="tr-TR" sz="2100" dirty="0"/>
              <a:t>A</a:t>
            </a:r>
            <a:r>
              <a:rPr lang="tr-TR" sz="2100" dirty="0" smtClean="0"/>
              <a:t>şağıdakileri yapma yeterliliği ve imkanı:</a:t>
            </a:r>
          </a:p>
          <a:p>
            <a:pPr marL="342900" indent="-342900" algn="just">
              <a:buFont typeface="Arial" panose="020B0604020202020204" pitchFamily="34" charset="0"/>
              <a:buChar char="•"/>
            </a:pPr>
            <a:r>
              <a:rPr lang="tr-TR" sz="2100" dirty="0" smtClean="0"/>
              <a:t>bilgisayar sistemleri ve verilerle ilgili cezai suçlarla ilgili soruşturmalarda veya yargılama işlemlerinde derhal yardımcı olmak</a:t>
            </a:r>
          </a:p>
          <a:p>
            <a:pPr marL="342900" indent="-342900" algn="just">
              <a:buFont typeface="Arial" panose="020B0604020202020204" pitchFamily="34" charset="0"/>
              <a:buChar char="•"/>
            </a:pPr>
            <a:r>
              <a:rPr lang="tr-TR" sz="2100" dirty="0" smtClean="0"/>
              <a:t>ceza gerektiren suç hakkında elektronik ortamda delil toplamak</a:t>
            </a:r>
          </a:p>
          <a:p>
            <a:pPr marL="342900" indent="-342900" algn="just">
              <a:buFont typeface="Arial" panose="020B0604020202020204" pitchFamily="34" charset="0"/>
              <a:buChar char="•"/>
            </a:pPr>
            <a:r>
              <a:rPr lang="tr-TR" sz="2100" dirty="0" smtClean="0"/>
              <a:t>Talepte bulunan ülkenin yetkili makamıyla gecikmeden elektronik delil değişimi yapmak</a:t>
            </a:r>
          </a:p>
          <a:p>
            <a:pPr marL="342900" indent="-342900">
              <a:buFont typeface="Wingdings" pitchFamily="2" charset="2"/>
              <a:buChar char="ü"/>
            </a:pPr>
            <a:endParaRPr lang="tr-TR" sz="2100" dirty="0"/>
          </a:p>
        </p:txBody>
      </p:sp>
    </p:spTree>
    <p:extLst>
      <p:ext uri="{BB962C8B-B14F-4D97-AF65-F5344CB8AC3E}">
        <p14:creationId xmlns:p14="http://schemas.microsoft.com/office/powerpoint/2010/main" val="11108292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Yetkili Makamlar- </a:t>
            </a:r>
          </a:p>
          <a:p>
            <a:pPr algn="r">
              <a:lnSpc>
                <a:spcPct val="80000"/>
              </a:lnSpc>
            </a:pPr>
            <a:r>
              <a:rPr lang="tr-TR" sz="2800" b="1" dirty="0">
                <a:ea typeface="ＭＳ Ｐゴシック" charset="0"/>
                <a:cs typeface="ＭＳ Ｐゴシック" charset="0"/>
              </a:rPr>
              <a:t>Merkezi ve Yürütme</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26303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Gündem</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50199" y="1396590"/>
            <a:ext cx="3791244" cy="3785652"/>
          </a:xfrm>
          <a:prstGeom prst="rect">
            <a:avLst/>
          </a:prstGeom>
        </p:spPr>
        <p:txBody>
          <a:bodyPr wrap="square">
            <a:spAutoFit/>
          </a:bodyPr>
          <a:lstStyle/>
          <a:p>
            <a:pPr marL="342900" indent="-342900" eaLnBrk="1" hangingPunct="1">
              <a:buFont typeface="Wingdings" pitchFamily="2" charset="2"/>
              <a:buChar char="Ø"/>
            </a:pPr>
            <a:r>
              <a:rPr lang="tr-TR" sz="2000" b="1" dirty="0" smtClean="0"/>
              <a:t>Birinci Bölüm</a:t>
            </a:r>
          </a:p>
          <a:p>
            <a:pPr marL="342900" indent="-342900" eaLnBrk="1" hangingPunct="1">
              <a:buFont typeface="Wingdings" pitchFamily="2" charset="2"/>
              <a:buChar char="ü"/>
            </a:pPr>
            <a:r>
              <a:rPr lang="tr-TR" sz="2000" i="1" dirty="0" smtClean="0"/>
              <a:t>Karşılıklı Adli Yardımlaşmadaki (</a:t>
            </a:r>
            <a:r>
              <a:rPr lang="tr-TR" sz="2000" i="1" dirty="0" err="1" smtClean="0"/>
              <a:t>MLA</a:t>
            </a:r>
            <a:r>
              <a:rPr lang="tr-TR" sz="2000" i="1" dirty="0" smtClean="0"/>
              <a:t>) yaygın elektronik delil türleri</a:t>
            </a:r>
          </a:p>
          <a:p>
            <a:pPr marL="0" indent="0" eaLnBrk="1" hangingPunct="1">
              <a:buNone/>
            </a:pPr>
            <a:endParaRPr lang="tr-TR" sz="2000" dirty="0" smtClean="0"/>
          </a:p>
          <a:p>
            <a:pPr marL="342900" indent="-342900" eaLnBrk="1" hangingPunct="1">
              <a:buFont typeface="Wingdings" pitchFamily="2" charset="2"/>
              <a:buChar char="Ø"/>
            </a:pPr>
            <a:r>
              <a:rPr lang="tr-TR" sz="2000" b="1" dirty="0" smtClean="0"/>
              <a:t>İkinci Bölüm</a:t>
            </a:r>
          </a:p>
          <a:p>
            <a:pPr marL="342900" indent="-342900" eaLnBrk="1" hangingPunct="1">
              <a:buFont typeface="Wingdings" pitchFamily="2" charset="2"/>
              <a:buChar char="ü"/>
            </a:pPr>
            <a:r>
              <a:rPr lang="tr-TR" sz="2000" i="1" dirty="0" smtClean="0"/>
              <a:t>Yetkili Makamlar - Merkez ve Yürütme</a:t>
            </a:r>
          </a:p>
          <a:p>
            <a:pPr marL="0" indent="0" eaLnBrk="1" hangingPunct="1">
              <a:buNone/>
            </a:pPr>
            <a:endParaRPr lang="tr-TR" sz="2000" dirty="0" smtClean="0"/>
          </a:p>
          <a:p>
            <a:pPr marL="342900" indent="-342900" eaLnBrk="1" hangingPunct="1">
              <a:buFont typeface="Wingdings" pitchFamily="2" charset="2"/>
              <a:buChar char="Ø"/>
            </a:pPr>
            <a:r>
              <a:rPr lang="tr-TR" sz="2000" b="1" dirty="0" smtClean="0"/>
              <a:t>Üçüncü Bölüm</a:t>
            </a:r>
          </a:p>
          <a:p>
            <a:pPr marL="342900" indent="-342900">
              <a:buFont typeface="Wingdings" pitchFamily="2" charset="2"/>
              <a:buChar char="ü"/>
            </a:pPr>
            <a:r>
              <a:rPr lang="tr-TR" sz="2000" i="1" dirty="0" smtClean="0">
                <a:ea typeface="ＭＳ Ｐゴシック" charset="0"/>
                <a:cs typeface="ＭＳ Ｐゴシック" charset="0"/>
              </a:rPr>
              <a:t>Karşılıklı Adli Yardım İşlemlerine Pratik Bakış</a:t>
            </a:r>
            <a:endParaRPr lang="tr-TR" sz="2000" i="1" dirty="0"/>
          </a:p>
        </p:txBody>
      </p:sp>
      <p:sp>
        <p:nvSpPr>
          <p:cNvPr id="6" name="Rectangle 5">
            <a:extLst>
              <a:ext uri="{FF2B5EF4-FFF2-40B4-BE49-F238E27FC236}">
                <a16:creationId xmlns:a16="http://schemas.microsoft.com/office/drawing/2014/main" id="{EA3FFC4F-A0C7-6241-A6A3-D4D1CB58E595}"/>
              </a:ext>
            </a:extLst>
          </p:cNvPr>
          <p:cNvSpPr/>
          <p:nvPr/>
        </p:nvSpPr>
        <p:spPr>
          <a:xfrm>
            <a:off x="4732127" y="1396590"/>
            <a:ext cx="4572000" cy="1938992"/>
          </a:xfrm>
          <a:prstGeom prst="rect">
            <a:avLst/>
          </a:prstGeom>
        </p:spPr>
        <p:txBody>
          <a:bodyPr>
            <a:spAutoFit/>
          </a:bodyPr>
          <a:lstStyle/>
          <a:p>
            <a:pPr marL="342900" indent="-342900" eaLnBrk="1" hangingPunct="1">
              <a:buFont typeface="Wingdings" pitchFamily="2" charset="2"/>
              <a:buChar char="Ø"/>
            </a:pPr>
            <a:r>
              <a:rPr lang="tr-TR" sz="2000" b="1" dirty="0" smtClean="0"/>
              <a:t>Dördüncü Bölüm</a:t>
            </a:r>
          </a:p>
          <a:p>
            <a:pPr marL="342900" indent="-342900">
              <a:buFont typeface="Wingdings" pitchFamily="2" charset="2"/>
              <a:buChar char="ü"/>
            </a:pPr>
            <a:r>
              <a:rPr lang="tr-TR" sz="2000" i="1" dirty="0" smtClean="0"/>
              <a:t>Vaka Çalışması</a:t>
            </a:r>
          </a:p>
          <a:p>
            <a:pPr marL="342900" indent="-342900">
              <a:buFont typeface="Wingdings" pitchFamily="2" charset="2"/>
              <a:buChar char="Ø"/>
            </a:pPr>
            <a:endParaRPr lang="tr-TR" sz="2000" b="1" dirty="0" smtClean="0"/>
          </a:p>
          <a:p>
            <a:pPr marL="342900" indent="-342900">
              <a:buFont typeface="Wingdings" pitchFamily="2" charset="2"/>
              <a:buChar char="Ø"/>
            </a:pPr>
            <a:r>
              <a:rPr lang="tr-TR" sz="2000" b="1" dirty="0" smtClean="0"/>
              <a:t>Beşinci Bölüm</a:t>
            </a:r>
          </a:p>
          <a:p>
            <a:pPr marL="342900" indent="-342900">
              <a:buFont typeface="Wingdings" pitchFamily="2" charset="2"/>
              <a:buChar char="ü"/>
            </a:pPr>
            <a:r>
              <a:rPr lang="tr-TR" sz="2000" i="1" dirty="0" smtClean="0"/>
              <a:t>Özet</a:t>
            </a:r>
          </a:p>
          <a:p>
            <a:pPr marL="0" indent="0" eaLnBrk="1" hangingPunct="1">
              <a:buNone/>
            </a:pPr>
            <a:endParaRPr lang="tr-TR" sz="2000" dirty="0"/>
          </a:p>
        </p:txBody>
      </p:sp>
      <p:pic>
        <p:nvPicPr>
          <p:cNvPr id="7" name="Picture 6" descr="A picture containing keyboard&#10;&#10;Description automatically generated">
            <a:extLst>
              <a:ext uri="{FF2B5EF4-FFF2-40B4-BE49-F238E27FC236}">
                <a16:creationId xmlns:a16="http://schemas.microsoft.com/office/drawing/2014/main" id="{455AF801-88F3-47B2-A204-6A319231F35D}"/>
              </a:ext>
            </a:extLst>
          </p:cNvPr>
          <p:cNvPicPr>
            <a:picLocks noChangeAspect="1"/>
          </p:cNvPicPr>
          <p:nvPr/>
        </p:nvPicPr>
        <p:blipFill>
          <a:blip r:embed="rId4"/>
          <a:stretch>
            <a:fillRect/>
          </a:stretch>
        </p:blipFill>
        <p:spPr>
          <a:xfrm>
            <a:off x="5002559" y="3429000"/>
            <a:ext cx="3368933" cy="2241872"/>
          </a:xfrm>
          <a:prstGeom prst="rect">
            <a:avLst/>
          </a:prstGeom>
        </p:spPr>
      </p:pic>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endParaRPr lang="tr-TR" sz="3200" b="1" dirty="0" smtClean="0">
              <a:solidFill>
                <a:schemeClr val="bg1"/>
              </a:solidFill>
            </a:endParaRPr>
          </a:p>
          <a:p>
            <a:pPr algn="r">
              <a:defRPr/>
            </a:pPr>
            <a:r>
              <a:rPr lang="tr-TR" sz="2800" b="1" dirty="0" smtClean="0">
                <a:solidFill>
                  <a:schemeClr val="bg1"/>
                </a:solidFill>
              </a:rPr>
              <a:t>Uluslararası </a:t>
            </a:r>
            <a:r>
              <a:rPr lang="tr-TR" sz="2800" b="1" dirty="0">
                <a:solidFill>
                  <a:schemeClr val="bg1"/>
                </a:solidFill>
              </a:rPr>
              <a:t>İşbirliği Mekanizmaları </a:t>
            </a:r>
            <a:r>
              <a:rPr lang="tr-TR" sz="2800" b="1" dirty="0" smtClean="0">
                <a:solidFill>
                  <a:schemeClr val="bg1"/>
                </a:solidFill>
              </a:rPr>
              <a:t>Aracılığıyla </a:t>
            </a:r>
          </a:p>
          <a:p>
            <a:pPr algn="r">
              <a:defRPr/>
            </a:pPr>
            <a:r>
              <a:rPr lang="tr-TR" sz="2800" b="1" dirty="0" smtClean="0">
                <a:solidFill>
                  <a:schemeClr val="bg1"/>
                </a:solidFill>
              </a:rPr>
              <a:t>Elektronik Delil Elde Edilmesi</a:t>
            </a:r>
            <a:endParaRPr lang="tr-TR" sz="2800" b="1" dirty="0">
              <a:solidFill>
                <a:schemeClr val="bg1"/>
              </a:solidFill>
            </a:endParaRPr>
          </a:p>
          <a:p>
            <a:pPr marL="0" indent="0" algn="r">
              <a:buFont typeface="Arial" charset="0"/>
              <a:buNone/>
              <a:defRPr/>
            </a:pPr>
            <a:r>
              <a:rPr lang="en-PH" sz="3200" b="1" dirty="0" smtClean="0">
                <a:solidFill>
                  <a:schemeClr val="bg1"/>
                </a:solidFill>
              </a:rPr>
              <a:t> </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Üçüncü Bölüm</a:t>
            </a:r>
          </a:p>
          <a:p>
            <a:pPr algn="ctr">
              <a:lnSpc>
                <a:spcPct val="80000"/>
              </a:lnSpc>
            </a:pPr>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smtClean="0">
                <a:ea typeface="ＭＳ Ｐゴシック" charset="0"/>
                <a:cs typeface="ＭＳ Ｐゴシック" charset="0"/>
              </a:rPr>
              <a:t>Karşılıklı Adli Yardım İşlemlerine Pratik Bakış</a:t>
            </a:r>
            <a:endParaRPr lang="tr-TR" sz="3200" b="1" dirty="0" smtClean="0"/>
          </a:p>
          <a:p>
            <a:pPr algn="ctr" eaLnBrk="1" hangingPunct="1">
              <a:lnSpc>
                <a:spcPct val="80000"/>
              </a:lnSpc>
            </a:pPr>
            <a:endParaRPr lang="tr-TR" sz="3200" dirty="0"/>
          </a:p>
        </p:txBody>
      </p:sp>
    </p:spTree>
    <p:extLst>
      <p:ext uri="{BB962C8B-B14F-4D97-AF65-F5344CB8AC3E}">
        <p14:creationId xmlns:p14="http://schemas.microsoft.com/office/powerpoint/2010/main" val="2335560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ea typeface="ＭＳ Ｐゴシック" charset="0"/>
                <a:cs typeface="ＭＳ Ｐゴシック" charset="0"/>
              </a:rPr>
              <a:t>Karşılıklı Adli Yardım (</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İşlemlerine </a:t>
            </a:r>
          </a:p>
          <a:p>
            <a:pPr algn="r">
              <a:lnSpc>
                <a:spcPct val="80000"/>
              </a:lnSpc>
            </a:pPr>
            <a:r>
              <a:rPr lang="tr-TR" sz="2800" b="1" dirty="0" smtClean="0">
                <a:ea typeface="ＭＳ Ｐゴシック" charset="0"/>
                <a:cs typeface="ＭＳ Ｐゴシック" charset="0"/>
              </a:rPr>
              <a:t>Pratik Bakış</a:t>
            </a:r>
            <a:endParaRPr lang="tr-TR"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310662" y="1040990"/>
            <a:ext cx="4307058" cy="5170646"/>
          </a:xfrm>
          <a:prstGeom prst="rect">
            <a:avLst/>
          </a:prstGeom>
        </p:spPr>
        <p:txBody>
          <a:bodyPr wrap="square">
            <a:spAutoFit/>
          </a:bodyPr>
          <a:lstStyle/>
          <a:p>
            <a:pPr marL="342900" indent="-342900" algn="just">
              <a:spcAft>
                <a:spcPts val="0"/>
              </a:spcAft>
              <a:buFont typeface="Wingdings" pitchFamily="2" charset="2"/>
              <a:buChar char="Ø"/>
            </a:pPr>
            <a:r>
              <a:rPr lang="tr-TR" sz="2200" b="1" dirty="0" smtClean="0">
                <a:cs typeface="Arial" panose="020B0604020202020204" pitchFamily="34" charset="0"/>
              </a:rPr>
              <a:t>Ön Koşul: </a:t>
            </a:r>
            <a:r>
              <a:rPr lang="tr-TR" sz="2200" i="1" dirty="0" smtClean="0">
                <a:cs typeface="Arial" panose="020B0604020202020204" pitchFamily="34" charset="0"/>
              </a:rPr>
              <a:t>bir suç işlenmiş olması ve uluslararası unsur içermesi</a:t>
            </a:r>
          </a:p>
          <a:p>
            <a:pPr marL="342900" indent="-342900" algn="just">
              <a:spcAft>
                <a:spcPts val="0"/>
              </a:spcAft>
              <a:buFont typeface="Wingdings" pitchFamily="2" charset="2"/>
              <a:buChar char="Ø"/>
            </a:pPr>
            <a:endParaRPr lang="tr-TR" sz="2200" i="1" dirty="0" smtClean="0">
              <a:cs typeface="Arial" panose="020B0604020202020204" pitchFamily="34" charset="0"/>
            </a:endParaRPr>
          </a:p>
          <a:p>
            <a:pPr marL="342900" indent="-342900" algn="just">
              <a:spcAft>
                <a:spcPts val="0"/>
              </a:spcAft>
              <a:buFont typeface="Wingdings" pitchFamily="2" charset="2"/>
              <a:buChar char="ü"/>
            </a:pPr>
            <a:r>
              <a:rPr lang="tr-TR" sz="2200" b="1" dirty="0" smtClean="0">
                <a:cs typeface="Arial" panose="020B0604020202020204" pitchFamily="34" charset="0"/>
              </a:rPr>
              <a:t>Adım 1</a:t>
            </a:r>
            <a:r>
              <a:rPr lang="tr-TR" sz="2200" i="1" dirty="0" smtClean="0">
                <a:cs typeface="Arial" panose="020B0604020202020204" pitchFamily="34" charset="0"/>
              </a:rPr>
              <a:t>: uluslararası unsur, maddi ve / veya usul hukuku ile ilgili olarak belirlenir</a:t>
            </a:r>
          </a:p>
          <a:p>
            <a:pPr marL="342900" indent="-342900" algn="just">
              <a:spcAft>
                <a:spcPts val="0"/>
              </a:spcAft>
              <a:buFont typeface="Wingdings" pitchFamily="2" charset="2"/>
              <a:buChar char="ü"/>
            </a:pPr>
            <a:endParaRPr lang="tr-TR" sz="2200" i="1" dirty="0" smtClean="0">
              <a:cs typeface="Arial" panose="020B0604020202020204" pitchFamily="34" charset="0"/>
            </a:endParaRPr>
          </a:p>
          <a:p>
            <a:pPr marL="342900" indent="-342900" algn="just">
              <a:spcAft>
                <a:spcPts val="0"/>
              </a:spcAft>
              <a:buFont typeface="Wingdings" pitchFamily="2" charset="2"/>
              <a:buChar char="ü"/>
            </a:pPr>
            <a:r>
              <a:rPr lang="tr-TR" sz="2200" b="1" dirty="0" smtClean="0">
                <a:cs typeface="Arial" panose="020B0604020202020204" pitchFamily="34" charset="0"/>
              </a:rPr>
              <a:t>Adım 2</a:t>
            </a:r>
            <a:r>
              <a:rPr lang="tr-TR" sz="2200" i="1" dirty="0" smtClean="0">
                <a:cs typeface="Arial" panose="020B0604020202020204" pitchFamily="34" charset="0"/>
              </a:rPr>
              <a:t>: yerel yetkili ve dava yürütme makamı (Kolluk Kuvveti, Savcılık, Mahkeme), hangi gerçeklerin açıklığa kavuşturulması veya delillerin toplanması gerektiğini belirler</a:t>
            </a:r>
          </a:p>
          <a:p>
            <a:pPr marL="342900" indent="-342900" algn="just">
              <a:spcAft>
                <a:spcPts val="0"/>
              </a:spcAft>
              <a:buFont typeface="Wingdings" pitchFamily="2" charset="2"/>
              <a:buChar char="Ø"/>
            </a:pPr>
            <a:endParaRPr lang="tr-TR"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6F403814-7FF3-CA4C-8D90-DEA86A31516C}"/>
              </a:ext>
            </a:extLst>
          </p:cNvPr>
          <p:cNvSpPr/>
          <p:nvPr/>
        </p:nvSpPr>
        <p:spPr>
          <a:xfrm>
            <a:off x="4617720" y="1048082"/>
            <a:ext cx="4094480" cy="5324535"/>
          </a:xfrm>
          <a:prstGeom prst="rect">
            <a:avLst/>
          </a:prstGeom>
        </p:spPr>
        <p:txBody>
          <a:bodyPr wrap="square">
            <a:spAutoFit/>
          </a:bodyPr>
          <a:lstStyle/>
          <a:p>
            <a:pPr marL="342900" indent="-342900" algn="just">
              <a:spcAft>
                <a:spcPts val="0"/>
              </a:spcAft>
              <a:buFont typeface="Wingdings" pitchFamily="2" charset="2"/>
              <a:buChar char="ü"/>
            </a:pPr>
            <a:r>
              <a:rPr lang="tr-TR" sz="2000" b="1" dirty="0" smtClean="0">
                <a:cs typeface="Arial" panose="020B0604020202020204" pitchFamily="34" charset="0"/>
              </a:rPr>
              <a:t>Adım 3</a:t>
            </a:r>
            <a:r>
              <a:rPr lang="tr-TR" sz="2000" i="1" dirty="0" smtClean="0">
                <a:cs typeface="Arial" panose="020B0604020202020204" pitchFamily="34" charset="0"/>
              </a:rPr>
              <a:t>: Yerel makam hangi düzeyde işbirliği gerektiğine karar verir: yalnızca kolluk kuvveti bilgi alışverişi seviyesinde (gayri resmi veya resmi) veya delil seviyesinde.</a:t>
            </a:r>
            <a:endParaRPr lang="tr-TR" sz="2000" i="1" dirty="0" smtClean="0"/>
          </a:p>
          <a:p>
            <a:pPr algn="just"/>
            <a:endParaRPr lang="tr-TR" sz="2000" b="1" dirty="0" smtClean="0"/>
          </a:p>
          <a:p>
            <a:pPr marL="342900" indent="-342900" algn="just">
              <a:buFont typeface="Wingdings" pitchFamily="2" charset="2"/>
              <a:buChar char="ü"/>
            </a:pPr>
            <a:r>
              <a:rPr lang="tr-TR" sz="2000" b="1" dirty="0" smtClean="0"/>
              <a:t>Adım 4</a:t>
            </a:r>
            <a:r>
              <a:rPr lang="tr-TR" sz="2000" dirty="0" smtClean="0"/>
              <a:t>: Karşılıklı adli yardımlaşma (</a:t>
            </a:r>
            <a:r>
              <a:rPr lang="tr-TR" sz="2000" i="1" dirty="0" err="1" smtClean="0"/>
              <a:t>MLA</a:t>
            </a:r>
            <a:r>
              <a:rPr lang="tr-TR" sz="2000" i="1" dirty="0" smtClean="0"/>
              <a:t>) yasal çerçevesini izleyen yerel makam yardım prosedürünü başlatır:</a:t>
            </a:r>
          </a:p>
          <a:p>
            <a:pPr marL="342900" indent="-342900" algn="just">
              <a:buFont typeface="Arial" panose="020B0604020202020204" pitchFamily="34" charset="0"/>
              <a:buChar char="•"/>
            </a:pPr>
            <a:r>
              <a:rPr lang="tr-TR" sz="2000" i="1" dirty="0" smtClean="0"/>
              <a:t>gayri resmi ise; soruşturmanın sonuçlarını bekler</a:t>
            </a:r>
          </a:p>
          <a:p>
            <a:pPr marL="342900" indent="-342900" algn="just">
              <a:buFont typeface="Arial" panose="020B0604020202020204" pitchFamily="34" charset="0"/>
              <a:buChar char="•"/>
            </a:pPr>
            <a:r>
              <a:rPr lang="tr-TR" sz="2000" i="1" dirty="0" smtClean="0"/>
              <a:t>resmi ise; yasal sistem tarafından sağlanan prosedürü takip eder</a:t>
            </a:r>
            <a:endParaRPr lang="tr-TR" sz="2000" dirty="0"/>
          </a:p>
        </p:txBody>
      </p:sp>
    </p:spTree>
    <p:extLst>
      <p:ext uri="{BB962C8B-B14F-4D97-AF65-F5344CB8AC3E}">
        <p14:creationId xmlns:p14="http://schemas.microsoft.com/office/powerpoint/2010/main" val="628186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Karşılıklı </a:t>
            </a:r>
            <a:r>
              <a:rPr lang="tr-TR" sz="2800" b="1" dirty="0" smtClean="0">
                <a:ea typeface="ＭＳ Ｐゴシック" charset="0"/>
                <a:cs typeface="ＭＳ Ｐゴシック" charset="0"/>
              </a:rPr>
              <a:t>Adli Yardım (</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İşlemlerine </a:t>
            </a:r>
            <a:endParaRPr lang="tr-TR" sz="2800" b="1" dirty="0">
              <a:ea typeface="ＭＳ Ｐゴシック" charset="0"/>
              <a:cs typeface="ＭＳ Ｐゴシック" charset="0"/>
            </a:endParaRPr>
          </a:p>
          <a:p>
            <a:pPr algn="r">
              <a:lnSpc>
                <a:spcPct val="80000"/>
              </a:lnSpc>
            </a:pPr>
            <a:r>
              <a:rPr lang="tr-TR" sz="2800" b="1" dirty="0">
                <a:ea typeface="ＭＳ Ｐゴシック" charset="0"/>
                <a:cs typeface="ＭＳ Ｐゴシック" charset="0"/>
              </a:rPr>
              <a:t>Pratik Bakış</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99321"/>
            <a:ext cx="4572000" cy="5509200"/>
          </a:xfrm>
          <a:prstGeom prst="rect">
            <a:avLst/>
          </a:prstGeom>
        </p:spPr>
        <p:txBody>
          <a:bodyPr>
            <a:spAutoFit/>
          </a:bodyPr>
          <a:lstStyle/>
          <a:p>
            <a:pPr marL="342900" indent="-342900">
              <a:spcAft>
                <a:spcPts val="0"/>
              </a:spcAft>
              <a:buFont typeface="Wingdings" pitchFamily="2" charset="2"/>
              <a:buChar char="ü"/>
            </a:pPr>
            <a:r>
              <a:rPr lang="tr-TR" sz="2200" b="1" dirty="0" smtClean="0">
                <a:cs typeface="Arial" panose="020B0604020202020204" pitchFamily="34" charset="0"/>
              </a:rPr>
              <a:t>Adım 5</a:t>
            </a:r>
            <a:r>
              <a:rPr lang="tr-TR" sz="2200" dirty="0" smtClean="0">
                <a:cs typeface="Arial" panose="020B0604020202020204" pitchFamily="34" charset="0"/>
              </a:rPr>
              <a:t>:</a:t>
            </a:r>
            <a:r>
              <a:rPr lang="tr-TR" sz="2200" b="1" dirty="0" smtClean="0">
                <a:cs typeface="Arial" panose="020B0604020202020204" pitchFamily="34" charset="0"/>
              </a:rPr>
              <a:t> </a:t>
            </a:r>
            <a:r>
              <a:rPr lang="tr-TR" sz="2200" i="1" dirty="0" smtClean="0">
                <a:cs typeface="Arial" panose="020B0604020202020204" pitchFamily="34" charset="0"/>
              </a:rPr>
              <a:t>Karşılıklı Hukuki Yardım Talep Mektubu gönderilir ve Merkezi veya Yürütme Makamı bir süre cevap bekler.</a:t>
            </a:r>
          </a:p>
          <a:p>
            <a:pPr marL="342900" indent="-342900">
              <a:spcAft>
                <a:spcPts val="0"/>
              </a:spcAft>
              <a:buFont typeface="Arial" pitchFamily="34" charset="0"/>
              <a:buChar char="•"/>
            </a:pPr>
            <a:r>
              <a:rPr lang="tr-TR" sz="2200" i="1" dirty="0" smtClean="0">
                <a:cs typeface="Arial" panose="020B0604020202020204" pitchFamily="34" charset="0"/>
              </a:rPr>
              <a:t>bir süre için ya da değil ...</a:t>
            </a:r>
          </a:p>
          <a:p>
            <a:pPr>
              <a:spcAft>
                <a:spcPts val="0"/>
              </a:spcAft>
            </a:pPr>
            <a:endParaRPr lang="tr-TR" sz="2200" i="1" dirty="0" smtClean="0">
              <a:cs typeface="Arial" panose="020B0604020202020204" pitchFamily="34" charset="0"/>
            </a:endParaRPr>
          </a:p>
          <a:p>
            <a:pPr marL="342900" indent="-342900">
              <a:spcAft>
                <a:spcPts val="0"/>
              </a:spcAft>
              <a:buFont typeface="Arial" panose="020B0604020202020204" pitchFamily="34" charset="0"/>
              <a:buChar char="•"/>
            </a:pPr>
            <a:r>
              <a:rPr lang="tr-TR" sz="2200" b="1" i="1" dirty="0" smtClean="0">
                <a:cs typeface="Arial" panose="020B0604020202020204" pitchFamily="34" charset="0"/>
              </a:rPr>
              <a:t>Soru: beklerken neler yapılabilir?</a:t>
            </a:r>
          </a:p>
          <a:p>
            <a:pPr marL="342900" indent="-342900">
              <a:spcAft>
                <a:spcPts val="0"/>
              </a:spcAft>
              <a:buFont typeface="Arial" panose="020B0604020202020204" pitchFamily="34" charset="0"/>
              <a:buChar char="•"/>
            </a:pPr>
            <a:endParaRPr lang="tr-TR" sz="2200" i="1" dirty="0" smtClean="0">
              <a:cs typeface="Arial" panose="020B0604020202020204" pitchFamily="34" charset="0"/>
            </a:endParaRPr>
          </a:p>
          <a:p>
            <a:pPr marL="342900" indent="-342900">
              <a:spcAft>
                <a:spcPts val="0"/>
              </a:spcAft>
              <a:buFont typeface="Wingdings" pitchFamily="2" charset="2"/>
              <a:buChar char="ü"/>
            </a:pPr>
            <a:r>
              <a:rPr lang="tr-TR" sz="2200" b="1" dirty="0" smtClean="0">
                <a:cs typeface="Arial" panose="020B0604020202020204" pitchFamily="34" charset="0"/>
              </a:rPr>
              <a:t>Adım 6</a:t>
            </a:r>
            <a:r>
              <a:rPr lang="tr-TR" sz="2200" dirty="0" smtClean="0">
                <a:cs typeface="Arial" panose="020B0604020202020204" pitchFamily="34" charset="0"/>
              </a:rPr>
              <a:t>: </a:t>
            </a:r>
            <a:r>
              <a:rPr lang="tr-TR" sz="2200" i="1" dirty="0" smtClean="0">
                <a:cs typeface="Arial" panose="020B0604020202020204" pitchFamily="34" charset="0"/>
              </a:rPr>
              <a:t>MLA Talep Mektubu, Talep Edilen Devletin Merkezi veya Yürütme Makamı tarafından alınır</a:t>
            </a:r>
          </a:p>
          <a:p>
            <a:pPr marL="342900" indent="-342900">
              <a:spcAft>
                <a:spcPts val="0"/>
              </a:spcAft>
              <a:buFont typeface="Wingdings" pitchFamily="2" charset="2"/>
              <a:buChar char="ü"/>
            </a:pPr>
            <a:endParaRPr lang="tr-TR" sz="2200" i="1" dirty="0" smtClean="0">
              <a:cs typeface="Arial" panose="020B0604020202020204" pitchFamily="34" charset="0"/>
            </a:endParaRPr>
          </a:p>
          <a:p>
            <a:pPr marL="342900" indent="-342900">
              <a:spcAft>
                <a:spcPts val="0"/>
              </a:spcAft>
              <a:buFont typeface="Arial" panose="020B0604020202020204" pitchFamily="34" charset="0"/>
              <a:buChar char="•"/>
            </a:pPr>
            <a:r>
              <a:rPr lang="tr-TR" sz="2200" b="1" i="1" dirty="0" smtClean="0">
                <a:cs typeface="Arial" panose="020B0604020202020204" pitchFamily="34" charset="0"/>
              </a:rPr>
              <a:t>Tüm varyasyonlar karşı tarafta da mümkündür!</a:t>
            </a:r>
            <a:endParaRPr lang="tr-TR" sz="2200" b="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006988"/>
            <a:ext cx="4572000" cy="5262979"/>
          </a:xfrm>
          <a:prstGeom prst="rect">
            <a:avLst/>
          </a:prstGeom>
        </p:spPr>
        <p:txBody>
          <a:bodyPr>
            <a:spAutoFit/>
          </a:bodyPr>
          <a:lstStyle/>
          <a:p>
            <a:pPr marL="342900" indent="-342900">
              <a:spcAft>
                <a:spcPts val="0"/>
              </a:spcAft>
              <a:buFont typeface="Wingdings" pitchFamily="2" charset="2"/>
              <a:buChar char="ü"/>
            </a:pPr>
            <a:r>
              <a:rPr lang="tr-TR" sz="2100" b="1" dirty="0" smtClean="0">
                <a:cs typeface="Arial" panose="020B0604020202020204" pitchFamily="34" charset="0"/>
              </a:rPr>
              <a:t>Adım 7</a:t>
            </a:r>
            <a:r>
              <a:rPr lang="tr-TR" sz="2100" dirty="0" smtClean="0">
                <a:cs typeface="Arial" panose="020B0604020202020204" pitchFamily="34" charset="0"/>
              </a:rPr>
              <a:t>:</a:t>
            </a:r>
            <a:r>
              <a:rPr lang="tr-TR" sz="2100" b="1" dirty="0" smtClean="0">
                <a:cs typeface="Arial" panose="020B0604020202020204" pitchFamily="34" charset="0"/>
              </a:rPr>
              <a:t> </a:t>
            </a:r>
            <a:r>
              <a:rPr lang="tr-TR" sz="2100" i="1" dirty="0" smtClean="0">
                <a:cs typeface="Arial" panose="020B0604020202020204" pitchFamily="34" charset="0"/>
              </a:rPr>
              <a:t>Talep edilen devletin Merkezi veya Yürütme Makamı, Talep Mektubunu yerine getirir ve cevabı / delilleri talep eden Devletin Merkezi veya Yürütme Makamına veya Talep Eden Makama geri gönderir</a:t>
            </a:r>
          </a:p>
          <a:p>
            <a:pPr marL="342900" indent="-342900">
              <a:spcAft>
                <a:spcPts val="0"/>
              </a:spcAft>
              <a:buFont typeface="Arial" panose="020B0604020202020204" pitchFamily="34" charset="0"/>
              <a:buChar char="•"/>
            </a:pPr>
            <a:endParaRPr lang="tr-TR" sz="2100" i="1" dirty="0" smtClean="0">
              <a:cs typeface="Arial" panose="020B0604020202020204" pitchFamily="34" charset="0"/>
            </a:endParaRPr>
          </a:p>
          <a:p>
            <a:pPr marL="342900" indent="-342900">
              <a:spcAft>
                <a:spcPts val="0"/>
              </a:spcAft>
              <a:buFont typeface="Wingdings" pitchFamily="2" charset="2"/>
              <a:buChar char="ü"/>
            </a:pPr>
            <a:r>
              <a:rPr lang="tr-TR" sz="2100" b="1" dirty="0" smtClean="0">
                <a:cs typeface="Arial" panose="020B0604020202020204" pitchFamily="34" charset="0"/>
              </a:rPr>
              <a:t>Adım 8</a:t>
            </a:r>
            <a:r>
              <a:rPr lang="tr-TR" sz="2100" dirty="0" smtClean="0">
                <a:cs typeface="Arial" panose="020B0604020202020204" pitchFamily="34" charset="0"/>
              </a:rPr>
              <a:t>:</a:t>
            </a:r>
            <a:r>
              <a:rPr lang="tr-TR" sz="2100" b="1" dirty="0" smtClean="0">
                <a:cs typeface="Arial" panose="020B0604020202020204" pitchFamily="34" charset="0"/>
              </a:rPr>
              <a:t> MLA prosedürünü başlatan yerel makam yanıt alır</a:t>
            </a:r>
          </a:p>
          <a:p>
            <a:pPr marL="342900" indent="-342900">
              <a:spcAft>
                <a:spcPts val="0"/>
              </a:spcAft>
              <a:buFont typeface="Wingdings" pitchFamily="2" charset="2"/>
              <a:buChar char="ü"/>
            </a:pPr>
            <a:endParaRPr lang="tr-TR" sz="2100" b="1" dirty="0" smtClean="0">
              <a:cs typeface="Arial" panose="020B0604020202020204" pitchFamily="34" charset="0"/>
            </a:endParaRPr>
          </a:p>
          <a:p>
            <a:pPr marL="342900" indent="-342900">
              <a:spcAft>
                <a:spcPts val="0"/>
              </a:spcAft>
              <a:buFont typeface="Wingdings" pitchFamily="2" charset="2"/>
              <a:buChar char="ü"/>
            </a:pPr>
            <a:r>
              <a:rPr lang="tr-TR" sz="2100" b="1" dirty="0" smtClean="0">
                <a:cs typeface="Arial" panose="020B0604020202020204" pitchFamily="34" charset="0"/>
              </a:rPr>
              <a:t>Adım 9</a:t>
            </a:r>
            <a:r>
              <a:rPr lang="tr-TR" sz="2100" dirty="0" smtClean="0">
                <a:cs typeface="Arial" panose="020B0604020202020204" pitchFamily="34" charset="0"/>
              </a:rPr>
              <a:t>: </a:t>
            </a:r>
            <a:r>
              <a:rPr lang="tr-TR" sz="2100" i="1" dirty="0" smtClean="0">
                <a:cs typeface="Arial" panose="020B0604020202020204" pitchFamily="34" charset="0"/>
              </a:rPr>
              <a:t>yerel makam yanıtı inceler ve ek MLA Talep Mektupları dahil olmak üzere sonraki adımlar hakkında karar verir</a:t>
            </a:r>
            <a:endParaRPr lang="tr-TR" sz="2100" dirty="0">
              <a:cs typeface="Arial" panose="020B0604020202020204" pitchFamily="34" charset="0"/>
            </a:endParaRPr>
          </a:p>
        </p:txBody>
      </p:sp>
    </p:spTree>
    <p:extLst>
      <p:ext uri="{BB962C8B-B14F-4D97-AF65-F5344CB8AC3E}">
        <p14:creationId xmlns:p14="http://schemas.microsoft.com/office/powerpoint/2010/main" val="1977422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Karşılıklı </a:t>
            </a:r>
            <a:r>
              <a:rPr lang="tr-TR" sz="2800" b="1" dirty="0" smtClean="0">
                <a:ea typeface="ＭＳ Ｐゴシック" charset="0"/>
                <a:cs typeface="ＭＳ Ｐゴシック" charset="0"/>
              </a:rPr>
              <a:t>Adli </a:t>
            </a:r>
            <a:r>
              <a:rPr lang="tr-TR" sz="2800" b="1" dirty="0">
                <a:ea typeface="ＭＳ Ｐゴシック" charset="0"/>
                <a:cs typeface="ＭＳ Ｐゴシック" charset="0"/>
              </a:rPr>
              <a:t>Yardım </a:t>
            </a:r>
            <a:r>
              <a:rPr lang="tr-TR" sz="2800" b="1" dirty="0" smtClean="0">
                <a:ea typeface="ＭＳ Ｐゴシック" charset="0"/>
                <a:cs typeface="ＭＳ Ｐゴシック" charset="0"/>
              </a:rPr>
              <a:t>(</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İşlemlerine </a:t>
            </a:r>
            <a:endParaRPr lang="tr-TR" sz="2800" b="1" dirty="0">
              <a:ea typeface="ＭＳ Ｐゴシック" charset="0"/>
              <a:cs typeface="ＭＳ Ｐゴシック" charset="0"/>
            </a:endParaRPr>
          </a:p>
          <a:p>
            <a:pPr algn="r">
              <a:lnSpc>
                <a:spcPct val="80000"/>
              </a:lnSpc>
            </a:pPr>
            <a:r>
              <a:rPr lang="tr-TR" sz="2800" b="1" dirty="0">
                <a:ea typeface="ＭＳ Ｐゴシック" charset="0"/>
                <a:cs typeface="ＭＳ Ｐゴシック" charset="0"/>
              </a:rPr>
              <a:t>Pratik Bakış</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2876080148"/>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2788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B11FE610-347E-4DC6-963D-5A8D93D8B534}"/>
                                            </p:graphicEl>
                                          </p:spTgt>
                                        </p:tgtEl>
                                        <p:attrNameLst>
                                          <p:attrName>style.visibility</p:attrName>
                                        </p:attrNameLst>
                                      </p:cBhvr>
                                      <p:to>
                                        <p:strVal val="visible"/>
                                      </p:to>
                                    </p:set>
                                    <p:anim calcmode="lin" valueType="num">
                                      <p:cBhvr additive="base">
                                        <p:cTn id="7" dur="750" fill="hold"/>
                                        <p:tgtEl>
                                          <p:spTgt spid="6">
                                            <p:graphicEl>
                                              <a:dgm id="{B11FE610-347E-4DC6-963D-5A8D93D8B534}"/>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B11FE610-347E-4DC6-963D-5A8D93D8B534}"/>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9D632434-7AD9-454C-A5B8-907A8A8AE164}"/>
                                            </p:graphicEl>
                                          </p:spTgt>
                                        </p:tgtEl>
                                        <p:attrNameLst>
                                          <p:attrName>style.visibility</p:attrName>
                                        </p:attrNameLst>
                                      </p:cBhvr>
                                      <p:to>
                                        <p:strVal val="visible"/>
                                      </p:to>
                                    </p:set>
                                    <p:anim calcmode="lin" valueType="num">
                                      <p:cBhvr additive="base">
                                        <p:cTn id="12" dur="750" fill="hold"/>
                                        <p:tgtEl>
                                          <p:spTgt spid="6">
                                            <p:graphicEl>
                                              <a:dgm id="{9D632434-7AD9-454C-A5B8-907A8A8AE164}"/>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9D632434-7AD9-454C-A5B8-907A8A8AE164}"/>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5E518954-471A-4A0A-8052-11BC5FD08113}"/>
                                            </p:graphicEl>
                                          </p:spTgt>
                                        </p:tgtEl>
                                        <p:attrNameLst>
                                          <p:attrName>style.visibility</p:attrName>
                                        </p:attrNameLst>
                                      </p:cBhvr>
                                      <p:to>
                                        <p:strVal val="visible"/>
                                      </p:to>
                                    </p:set>
                                    <p:anim calcmode="lin" valueType="num">
                                      <p:cBhvr additive="base">
                                        <p:cTn id="17" dur="750" fill="hold"/>
                                        <p:tgtEl>
                                          <p:spTgt spid="6">
                                            <p:graphicEl>
                                              <a:dgm id="{5E518954-471A-4A0A-8052-11BC5FD08113}"/>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5E518954-471A-4A0A-8052-11BC5FD08113}"/>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E307F77B-0ACB-4F07-895E-E85A60F4A63D}"/>
                                            </p:graphicEl>
                                          </p:spTgt>
                                        </p:tgtEl>
                                        <p:attrNameLst>
                                          <p:attrName>style.visibility</p:attrName>
                                        </p:attrNameLst>
                                      </p:cBhvr>
                                      <p:to>
                                        <p:strVal val="visible"/>
                                      </p:to>
                                    </p:set>
                                    <p:anim calcmode="lin" valueType="num">
                                      <p:cBhvr additive="base">
                                        <p:cTn id="22" dur="750" fill="hold"/>
                                        <p:tgtEl>
                                          <p:spTgt spid="6">
                                            <p:graphicEl>
                                              <a:dgm id="{E307F77B-0ACB-4F07-895E-E85A60F4A63D}"/>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E307F77B-0ACB-4F07-895E-E85A60F4A63D}"/>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FA0C563D-4AC4-49D4-8B82-2B3DA636C5B8}"/>
                                            </p:graphicEl>
                                          </p:spTgt>
                                        </p:tgtEl>
                                        <p:attrNameLst>
                                          <p:attrName>style.visibility</p:attrName>
                                        </p:attrNameLst>
                                      </p:cBhvr>
                                      <p:to>
                                        <p:strVal val="visible"/>
                                      </p:to>
                                    </p:set>
                                    <p:anim calcmode="lin" valueType="num">
                                      <p:cBhvr additive="base">
                                        <p:cTn id="27" dur="750" fill="hold"/>
                                        <p:tgtEl>
                                          <p:spTgt spid="6">
                                            <p:graphicEl>
                                              <a:dgm id="{FA0C563D-4AC4-49D4-8B82-2B3DA636C5B8}"/>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FA0C563D-4AC4-49D4-8B82-2B3DA636C5B8}"/>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AE8D6596-348E-4ED8-990E-2F72A02FE46C}"/>
                                            </p:graphicEl>
                                          </p:spTgt>
                                        </p:tgtEl>
                                        <p:attrNameLst>
                                          <p:attrName>style.visibility</p:attrName>
                                        </p:attrNameLst>
                                      </p:cBhvr>
                                      <p:to>
                                        <p:strVal val="visible"/>
                                      </p:to>
                                    </p:set>
                                    <p:anim calcmode="lin" valueType="num">
                                      <p:cBhvr additive="base">
                                        <p:cTn id="32" dur="750" fill="hold"/>
                                        <p:tgtEl>
                                          <p:spTgt spid="6">
                                            <p:graphicEl>
                                              <a:dgm id="{AE8D6596-348E-4ED8-990E-2F72A02FE46C}"/>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AE8D6596-348E-4ED8-990E-2F72A02FE46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872E5D92-8A5B-4F0B-A582-AD2EC26DE1F1}"/>
                                            </p:graphicEl>
                                          </p:spTgt>
                                        </p:tgtEl>
                                        <p:attrNameLst>
                                          <p:attrName>style.visibility</p:attrName>
                                        </p:attrNameLst>
                                      </p:cBhvr>
                                      <p:to>
                                        <p:strVal val="visible"/>
                                      </p:to>
                                    </p:set>
                                    <p:anim calcmode="lin" valueType="num">
                                      <p:cBhvr additive="base">
                                        <p:cTn id="37" dur="750" fill="hold"/>
                                        <p:tgtEl>
                                          <p:spTgt spid="6">
                                            <p:graphicEl>
                                              <a:dgm id="{872E5D92-8A5B-4F0B-A582-AD2EC26DE1F1}"/>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872E5D92-8A5B-4F0B-A582-AD2EC26DE1F1}"/>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5250"/>
                            </p:stCondLst>
                            <p:childTnLst>
                              <p:par>
                                <p:cTn id="40" presetID="2" presetClass="entr" presetSubtype="1" fill="hold" grpId="0" nodeType="afterEffect">
                                  <p:stCondLst>
                                    <p:cond delay="0"/>
                                  </p:stCondLst>
                                  <p:childTnLst>
                                    <p:set>
                                      <p:cBhvr>
                                        <p:cTn id="41" dur="1" fill="hold">
                                          <p:stCondLst>
                                            <p:cond delay="0"/>
                                          </p:stCondLst>
                                        </p:cTn>
                                        <p:tgtEl>
                                          <p:spTgt spid="6">
                                            <p:graphicEl>
                                              <a:dgm id="{49D1460C-DD90-4744-A72E-5022D2D8FCAD}"/>
                                            </p:graphicEl>
                                          </p:spTgt>
                                        </p:tgtEl>
                                        <p:attrNameLst>
                                          <p:attrName>style.visibility</p:attrName>
                                        </p:attrNameLst>
                                      </p:cBhvr>
                                      <p:to>
                                        <p:strVal val="visible"/>
                                      </p:to>
                                    </p:set>
                                    <p:anim calcmode="lin" valueType="num">
                                      <p:cBhvr additive="base">
                                        <p:cTn id="42" dur="750" fill="hold"/>
                                        <p:tgtEl>
                                          <p:spTgt spid="6">
                                            <p:graphicEl>
                                              <a:dgm id="{49D1460C-DD90-4744-A72E-5022D2D8FCAD}"/>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6">
                                            <p:graphicEl>
                                              <a:dgm id="{49D1460C-DD90-4744-A72E-5022D2D8FCAD}"/>
                                            </p:graphicEl>
                                          </p:spTgt>
                                        </p:tgtEl>
                                        <p:attrNameLst>
                                          <p:attrName>ppt_y</p:attrName>
                                        </p:attrNameLst>
                                      </p:cBhvr>
                                      <p:tavLst>
                                        <p:tav tm="0">
                                          <p:val>
                                            <p:strVal val="0-#ppt_h/2"/>
                                          </p:val>
                                        </p:tav>
                                        <p:tav tm="100000">
                                          <p:val>
                                            <p:strVal val="#ppt_y"/>
                                          </p:val>
                                        </p:tav>
                                      </p:tavLst>
                                    </p:anim>
                                  </p:childTnLst>
                                </p:cTn>
                              </p:par>
                            </p:childTnLst>
                          </p:cTn>
                        </p:par>
                        <p:par>
                          <p:cTn id="44" fill="hold">
                            <p:stCondLst>
                              <p:cond delay="6000"/>
                            </p:stCondLst>
                            <p:childTnLst>
                              <p:par>
                                <p:cTn id="45" presetID="2" presetClass="entr" presetSubtype="1" fill="hold" grpId="0" nodeType="afterEffect">
                                  <p:stCondLst>
                                    <p:cond delay="0"/>
                                  </p:stCondLst>
                                  <p:childTnLst>
                                    <p:set>
                                      <p:cBhvr>
                                        <p:cTn id="46" dur="1" fill="hold">
                                          <p:stCondLst>
                                            <p:cond delay="0"/>
                                          </p:stCondLst>
                                        </p:cTn>
                                        <p:tgtEl>
                                          <p:spTgt spid="6">
                                            <p:graphicEl>
                                              <a:dgm id="{1570E3C4-0EB5-4850-977D-D7BF7804F5C5}"/>
                                            </p:graphicEl>
                                          </p:spTgt>
                                        </p:tgtEl>
                                        <p:attrNameLst>
                                          <p:attrName>style.visibility</p:attrName>
                                        </p:attrNameLst>
                                      </p:cBhvr>
                                      <p:to>
                                        <p:strVal val="visible"/>
                                      </p:to>
                                    </p:set>
                                    <p:anim calcmode="lin" valueType="num">
                                      <p:cBhvr additive="base">
                                        <p:cTn id="47" dur="750" fill="hold"/>
                                        <p:tgtEl>
                                          <p:spTgt spid="6">
                                            <p:graphicEl>
                                              <a:dgm id="{1570E3C4-0EB5-4850-977D-D7BF7804F5C5}"/>
                                            </p:graphicEl>
                                          </p:spTgt>
                                        </p:tgtEl>
                                        <p:attrNameLst>
                                          <p:attrName>ppt_x</p:attrName>
                                        </p:attrNameLst>
                                      </p:cBhvr>
                                      <p:tavLst>
                                        <p:tav tm="0">
                                          <p:val>
                                            <p:strVal val="#ppt_x"/>
                                          </p:val>
                                        </p:tav>
                                        <p:tav tm="100000">
                                          <p:val>
                                            <p:strVal val="#ppt_x"/>
                                          </p:val>
                                        </p:tav>
                                      </p:tavLst>
                                    </p:anim>
                                    <p:anim calcmode="lin" valueType="num">
                                      <p:cBhvr additive="base">
                                        <p:cTn id="48" dur="750" fill="hold"/>
                                        <p:tgtEl>
                                          <p:spTgt spid="6">
                                            <p:graphicEl>
                                              <a:dgm id="{1570E3C4-0EB5-4850-977D-D7BF7804F5C5}"/>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ea typeface="ＭＳ Ｐゴシック" charset="0"/>
                <a:cs typeface="ＭＳ Ｐゴシック" charset="0"/>
              </a:rPr>
              <a:t>Karşılıklı Adli </a:t>
            </a:r>
            <a:r>
              <a:rPr lang="tr-TR" sz="2800" b="1" dirty="0">
                <a:ea typeface="ＭＳ Ｐゴシック" charset="0"/>
                <a:cs typeface="ＭＳ Ｐゴシック" charset="0"/>
              </a:rPr>
              <a:t>Yardım </a:t>
            </a:r>
            <a:r>
              <a:rPr lang="tr-TR" sz="2800" b="1" dirty="0" smtClean="0">
                <a:ea typeface="ＭＳ Ｐゴシック" charset="0"/>
                <a:cs typeface="ＭＳ Ｐゴシック" charset="0"/>
              </a:rPr>
              <a:t>(</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İşlemlerine </a:t>
            </a:r>
            <a:endParaRPr lang="tr-TR" sz="2800" b="1" dirty="0">
              <a:ea typeface="ＭＳ Ｐゴシック" charset="0"/>
              <a:cs typeface="ＭＳ Ｐゴシック" charset="0"/>
            </a:endParaRPr>
          </a:p>
          <a:p>
            <a:pPr algn="r">
              <a:lnSpc>
                <a:spcPct val="80000"/>
              </a:lnSpc>
            </a:pPr>
            <a:r>
              <a:rPr lang="tr-TR" sz="2800" b="1" dirty="0">
                <a:ea typeface="ＭＳ Ｐゴシック" charset="0"/>
                <a:cs typeface="ＭＳ Ｐゴシック" charset="0"/>
              </a:rPr>
              <a:t>Pratik Bakış</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id="{81F5343C-3B8C-4F05-911D-60641D1FCDF7}"/>
              </a:ext>
            </a:extLst>
          </p:cNvPr>
          <p:cNvGraphicFramePr/>
          <p:nvPr>
            <p:extLst>
              <p:ext uri="{D42A27DB-BD31-4B8C-83A1-F6EECF244321}">
                <p14:modId xmlns:p14="http://schemas.microsoft.com/office/powerpoint/2010/main" val="1505383078"/>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51573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E3892E7C-CF81-4B0E-865C-F62F9E9E8E48}"/>
                                            </p:graphicEl>
                                          </p:spTgt>
                                        </p:tgtEl>
                                        <p:attrNameLst>
                                          <p:attrName>style.visibility</p:attrName>
                                        </p:attrNameLst>
                                      </p:cBhvr>
                                      <p:to>
                                        <p:strVal val="visible"/>
                                      </p:to>
                                    </p:set>
                                    <p:anim calcmode="lin" valueType="num">
                                      <p:cBhvr additive="base">
                                        <p:cTn id="7" dur="750" fill="hold"/>
                                        <p:tgtEl>
                                          <p:spTgt spid="6">
                                            <p:graphicEl>
                                              <a:dgm id="{E3892E7C-CF81-4B0E-865C-F62F9E9E8E48}"/>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E3892E7C-CF81-4B0E-865C-F62F9E9E8E48}"/>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C54CB6C8-8D3F-4FB6-9234-77A6ACED8420}"/>
                                            </p:graphicEl>
                                          </p:spTgt>
                                        </p:tgtEl>
                                        <p:attrNameLst>
                                          <p:attrName>style.visibility</p:attrName>
                                        </p:attrNameLst>
                                      </p:cBhvr>
                                      <p:to>
                                        <p:strVal val="visible"/>
                                      </p:to>
                                    </p:set>
                                    <p:anim calcmode="lin" valueType="num">
                                      <p:cBhvr additive="base">
                                        <p:cTn id="12" dur="750" fill="hold"/>
                                        <p:tgtEl>
                                          <p:spTgt spid="6">
                                            <p:graphicEl>
                                              <a:dgm id="{C54CB6C8-8D3F-4FB6-9234-77A6ACED8420}"/>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C54CB6C8-8D3F-4FB6-9234-77A6ACED8420}"/>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AF770465-1E5E-4638-9A1B-92EBE61B5D0C}"/>
                                            </p:graphicEl>
                                          </p:spTgt>
                                        </p:tgtEl>
                                        <p:attrNameLst>
                                          <p:attrName>style.visibility</p:attrName>
                                        </p:attrNameLst>
                                      </p:cBhvr>
                                      <p:to>
                                        <p:strVal val="visible"/>
                                      </p:to>
                                    </p:set>
                                    <p:anim calcmode="lin" valueType="num">
                                      <p:cBhvr additive="base">
                                        <p:cTn id="17" dur="750" fill="hold"/>
                                        <p:tgtEl>
                                          <p:spTgt spid="6">
                                            <p:graphicEl>
                                              <a:dgm id="{AF770465-1E5E-4638-9A1B-92EBE61B5D0C}"/>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AF770465-1E5E-4638-9A1B-92EBE61B5D0C}"/>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85C1F341-FC66-4D97-B213-31D1B3CF0866}"/>
                                            </p:graphicEl>
                                          </p:spTgt>
                                        </p:tgtEl>
                                        <p:attrNameLst>
                                          <p:attrName>style.visibility</p:attrName>
                                        </p:attrNameLst>
                                      </p:cBhvr>
                                      <p:to>
                                        <p:strVal val="visible"/>
                                      </p:to>
                                    </p:set>
                                    <p:anim calcmode="lin" valueType="num">
                                      <p:cBhvr additive="base">
                                        <p:cTn id="22" dur="750" fill="hold"/>
                                        <p:tgtEl>
                                          <p:spTgt spid="6">
                                            <p:graphicEl>
                                              <a:dgm id="{85C1F341-FC66-4D97-B213-31D1B3CF0866}"/>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85C1F341-FC66-4D97-B213-31D1B3CF0866}"/>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D0B16B8F-93CF-4E2B-91BA-862EF9BD9990}"/>
                                            </p:graphicEl>
                                          </p:spTgt>
                                        </p:tgtEl>
                                        <p:attrNameLst>
                                          <p:attrName>style.visibility</p:attrName>
                                        </p:attrNameLst>
                                      </p:cBhvr>
                                      <p:to>
                                        <p:strVal val="visible"/>
                                      </p:to>
                                    </p:set>
                                    <p:anim calcmode="lin" valueType="num">
                                      <p:cBhvr additive="base">
                                        <p:cTn id="27" dur="750" fill="hold"/>
                                        <p:tgtEl>
                                          <p:spTgt spid="6">
                                            <p:graphicEl>
                                              <a:dgm id="{D0B16B8F-93CF-4E2B-91BA-862EF9BD9990}"/>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D0B16B8F-93CF-4E2B-91BA-862EF9BD9990}"/>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53FA1314-161C-4363-B4BB-A334788502EF}"/>
                                            </p:graphicEl>
                                          </p:spTgt>
                                        </p:tgtEl>
                                        <p:attrNameLst>
                                          <p:attrName>style.visibility</p:attrName>
                                        </p:attrNameLst>
                                      </p:cBhvr>
                                      <p:to>
                                        <p:strVal val="visible"/>
                                      </p:to>
                                    </p:set>
                                    <p:anim calcmode="lin" valueType="num">
                                      <p:cBhvr additive="base">
                                        <p:cTn id="32" dur="750" fill="hold"/>
                                        <p:tgtEl>
                                          <p:spTgt spid="6">
                                            <p:graphicEl>
                                              <a:dgm id="{53FA1314-161C-4363-B4BB-A334788502EF}"/>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53FA1314-161C-4363-B4BB-A334788502EF}"/>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A4F61184-0BBF-4AB9-8C6A-810F7F4CEAFF}"/>
                                            </p:graphicEl>
                                          </p:spTgt>
                                        </p:tgtEl>
                                        <p:attrNameLst>
                                          <p:attrName>style.visibility</p:attrName>
                                        </p:attrNameLst>
                                      </p:cBhvr>
                                      <p:to>
                                        <p:strVal val="visible"/>
                                      </p:to>
                                    </p:set>
                                    <p:anim calcmode="lin" valueType="num">
                                      <p:cBhvr additive="base">
                                        <p:cTn id="37" dur="750" fill="hold"/>
                                        <p:tgtEl>
                                          <p:spTgt spid="6">
                                            <p:graphicEl>
                                              <a:dgm id="{A4F61184-0BBF-4AB9-8C6A-810F7F4CEAFF}"/>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A4F61184-0BBF-4AB9-8C6A-810F7F4CEAFF}"/>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Karşılıklı </a:t>
            </a:r>
            <a:r>
              <a:rPr lang="tr-TR" sz="2800" b="1" dirty="0" smtClean="0">
                <a:ea typeface="ＭＳ Ｐゴシック" charset="0"/>
                <a:cs typeface="ＭＳ Ｐゴシック" charset="0"/>
              </a:rPr>
              <a:t>Adli Yardım (</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İşlemlerine </a:t>
            </a:r>
            <a:endParaRPr lang="tr-TR" sz="2800" b="1" dirty="0">
              <a:ea typeface="ＭＳ Ｐゴシック" charset="0"/>
              <a:cs typeface="ＭＳ Ｐゴシック" charset="0"/>
            </a:endParaRPr>
          </a:p>
          <a:p>
            <a:pPr algn="r">
              <a:lnSpc>
                <a:spcPct val="80000"/>
              </a:lnSpc>
            </a:pPr>
            <a:r>
              <a:rPr lang="tr-TR" sz="2800" b="1" dirty="0">
                <a:ea typeface="ＭＳ Ｐゴシック" charset="0"/>
                <a:cs typeface="ＭＳ Ｐゴシック" charset="0"/>
              </a:rPr>
              <a:t>Pratik Bakış</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062110" y="1906316"/>
            <a:ext cx="7019779" cy="3108543"/>
          </a:xfrm>
          <a:prstGeom prst="rect">
            <a:avLst/>
          </a:prstGeom>
        </p:spPr>
        <p:txBody>
          <a:bodyPr wrap="square">
            <a:spAutoFit/>
          </a:bodyPr>
          <a:lstStyle/>
          <a:p>
            <a:pPr algn="ctr">
              <a:spcAft>
                <a:spcPts val="0"/>
              </a:spcAft>
            </a:pPr>
            <a:r>
              <a:rPr lang="tr-TR" sz="2800" b="1" dirty="0" smtClean="0">
                <a:solidFill>
                  <a:srgbClr val="FF0000"/>
                </a:solidFill>
                <a:cs typeface="Arial" panose="020B0604020202020204" pitchFamily="34" charset="0"/>
              </a:rPr>
              <a:t>UYARI: </a:t>
            </a:r>
          </a:p>
          <a:p>
            <a:pPr algn="ctr">
              <a:spcAft>
                <a:spcPts val="0"/>
              </a:spcAft>
            </a:pPr>
            <a:endParaRPr lang="tr-TR" sz="2800" b="1" dirty="0" smtClean="0">
              <a:solidFill>
                <a:srgbClr val="FF0000"/>
              </a:solidFill>
              <a:cs typeface="Arial" panose="020B0604020202020204" pitchFamily="34" charset="0"/>
            </a:endParaRPr>
          </a:p>
          <a:p>
            <a:pPr algn="just">
              <a:spcAft>
                <a:spcPts val="0"/>
              </a:spcAft>
            </a:pPr>
            <a:r>
              <a:rPr lang="tr-TR" sz="2800" b="1" dirty="0" smtClean="0">
                <a:solidFill>
                  <a:srgbClr val="FF0000"/>
                </a:solidFill>
                <a:cs typeface="Arial" panose="020B0604020202020204" pitchFamily="34" charset="0"/>
              </a:rPr>
              <a:t>Talep Edilen Ülkedeki Karşılıklı Adli Yardım İşlemlerinin kendi iç hukuk çerçevesi temelinde ek yasal adımlar ve/veya talepler veya makamlar içermesi olasılığı mevcuttur.</a:t>
            </a:r>
            <a:endParaRPr lang="tr-TR" sz="2800" b="1" dirty="0">
              <a:solidFill>
                <a:srgbClr val="FF0000"/>
              </a:solidFill>
              <a:cs typeface="Arial" panose="020B0604020202020204" pitchFamily="34" charset="0"/>
            </a:endParaRPr>
          </a:p>
        </p:txBody>
      </p:sp>
    </p:spTree>
    <p:extLst>
      <p:ext uri="{BB962C8B-B14F-4D97-AF65-F5344CB8AC3E}">
        <p14:creationId xmlns:p14="http://schemas.microsoft.com/office/powerpoint/2010/main" val="6306936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Karşılıklı </a:t>
            </a:r>
            <a:r>
              <a:rPr lang="tr-TR" sz="2800" b="1" dirty="0" smtClean="0">
                <a:ea typeface="ＭＳ Ｐゴシック" charset="0"/>
                <a:cs typeface="ＭＳ Ｐゴシック" charset="0"/>
              </a:rPr>
              <a:t>Adli </a:t>
            </a:r>
            <a:r>
              <a:rPr lang="tr-TR" sz="2800" b="1" dirty="0">
                <a:ea typeface="ＭＳ Ｐゴシック" charset="0"/>
                <a:cs typeface="ＭＳ Ｐゴシック" charset="0"/>
              </a:rPr>
              <a:t>Yardım </a:t>
            </a:r>
            <a:r>
              <a:rPr lang="tr-TR" sz="2800" b="1" dirty="0" smtClean="0">
                <a:ea typeface="ＭＳ Ｐゴシック" charset="0"/>
                <a:cs typeface="ＭＳ Ｐゴシック" charset="0"/>
              </a:rPr>
              <a:t>(</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İşlemlerine </a:t>
            </a:r>
            <a:endParaRPr lang="tr-TR" sz="2800" b="1" dirty="0">
              <a:ea typeface="ＭＳ Ｐゴシック" charset="0"/>
              <a:cs typeface="ＭＳ Ｐゴシック" charset="0"/>
            </a:endParaRPr>
          </a:p>
          <a:p>
            <a:pPr algn="r">
              <a:lnSpc>
                <a:spcPct val="80000"/>
              </a:lnSpc>
            </a:pPr>
            <a:r>
              <a:rPr lang="tr-TR" sz="2800" b="1" dirty="0">
                <a:ea typeface="ＭＳ Ｐゴシック" charset="0"/>
                <a:cs typeface="ＭＳ Ｐゴシック" charset="0"/>
              </a:rPr>
              <a:t>Pratik Bakış</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tr-TR" sz="2800" b="1" dirty="0" smtClean="0">
                <a:cs typeface="Arial" panose="020B0604020202020204" pitchFamily="34" charset="0"/>
              </a:rPr>
              <a:t>Soru:</a:t>
            </a:r>
          </a:p>
          <a:p>
            <a:pPr algn="ctr">
              <a:spcAft>
                <a:spcPts val="0"/>
              </a:spcAft>
            </a:pPr>
            <a:endParaRPr lang="tr-TR" sz="2800" b="1" dirty="0" smtClean="0">
              <a:cs typeface="Arial" panose="020B0604020202020204" pitchFamily="34" charset="0"/>
            </a:endParaRPr>
          </a:p>
          <a:p>
            <a:pPr algn="just">
              <a:spcAft>
                <a:spcPts val="0"/>
              </a:spcAft>
            </a:pPr>
            <a:r>
              <a:rPr lang="tr-TR" sz="2800" b="1" dirty="0" smtClean="0">
                <a:cs typeface="Arial" panose="020B0604020202020204" pitchFamily="34" charset="0"/>
              </a:rPr>
              <a:t>Karşılıklı Adli Yardım ve Talep Mektupları - Ülkenizdeki durum ve işlemler nedir?</a:t>
            </a:r>
            <a:endParaRPr lang="tr-TR" sz="2800" b="1" dirty="0">
              <a:cs typeface="Arial" panose="020B0604020202020204" pitchFamily="34" charset="0"/>
            </a:endParaRPr>
          </a:p>
        </p:txBody>
      </p:sp>
    </p:spTree>
    <p:extLst>
      <p:ext uri="{BB962C8B-B14F-4D97-AF65-F5344CB8AC3E}">
        <p14:creationId xmlns:p14="http://schemas.microsoft.com/office/powerpoint/2010/main" val="15002968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Karşılıklı </a:t>
            </a:r>
            <a:r>
              <a:rPr lang="tr-TR" sz="2800" b="1" dirty="0" smtClean="0">
                <a:ea typeface="ＭＳ Ｐゴシック" charset="0"/>
                <a:cs typeface="ＭＳ Ｐゴシック" charset="0"/>
              </a:rPr>
              <a:t>Adli Yardım (</a:t>
            </a:r>
            <a:r>
              <a:rPr lang="tr-TR" sz="2800" b="1" dirty="0" err="1" smtClean="0">
                <a:ea typeface="ＭＳ Ｐゴシック" charset="0"/>
                <a:cs typeface="ＭＳ Ｐゴシック" charset="0"/>
              </a:rPr>
              <a:t>MLA</a:t>
            </a:r>
            <a:r>
              <a:rPr lang="tr-TR" sz="2800" b="1" dirty="0" smtClean="0">
                <a:ea typeface="ＭＳ Ｐゴシック" charset="0"/>
                <a:cs typeface="ＭＳ Ｐゴシック" charset="0"/>
              </a:rPr>
              <a:t>) </a:t>
            </a:r>
            <a:r>
              <a:rPr lang="tr-TR" sz="2800" b="1" dirty="0">
                <a:ea typeface="ＭＳ Ｐゴシック" charset="0"/>
                <a:cs typeface="ＭＳ Ｐゴシック" charset="0"/>
              </a:rPr>
              <a:t>İşlemlerine </a:t>
            </a:r>
          </a:p>
          <a:p>
            <a:pPr algn="r">
              <a:lnSpc>
                <a:spcPct val="80000"/>
              </a:lnSpc>
            </a:pPr>
            <a:r>
              <a:rPr lang="tr-TR" sz="2800" b="1" dirty="0">
                <a:ea typeface="ＭＳ Ｐゴシック" charset="0"/>
                <a:cs typeface="ＭＳ Ｐゴシック" charset="0"/>
              </a:rPr>
              <a:t>Pratik Bakış</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41149209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146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400" b="1" dirty="0" smtClean="0">
                <a:solidFill>
                  <a:schemeClr val="bg1"/>
                </a:solidFill>
              </a:rPr>
              <a:t>Uluslararası İşbirliği Mekanizmaları Aracılığıyla Elektronik</a:t>
            </a:r>
          </a:p>
          <a:p>
            <a:pPr marL="0" indent="0" algn="r">
              <a:buFont typeface="Arial" charset="0"/>
              <a:buNone/>
              <a:defRPr/>
            </a:pPr>
            <a:r>
              <a:rPr lang="tr-TR" sz="2400" b="1" dirty="0" smtClean="0">
                <a:solidFill>
                  <a:schemeClr val="bg1"/>
                </a:solidFill>
              </a:rPr>
              <a:t>Delil Elde Edilmesi</a:t>
            </a:r>
            <a:endParaRPr lang="tr-TR" sz="24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Dördüncü Bölüm</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tr-TR" sz="3200" b="1" dirty="0" smtClean="0">
                <a:ea typeface="ＭＳ Ｐゴシック" charset="0"/>
                <a:cs typeface="ＭＳ Ｐゴシック" charset="0"/>
              </a:rPr>
              <a:t>Vaka Çalışması</a:t>
            </a:r>
            <a:endParaRPr lang="en-GB" sz="3200" b="1" dirty="0"/>
          </a:p>
          <a:p>
            <a:pPr algn="ctr" eaLnBrk="1" hangingPunct="1">
              <a:lnSpc>
                <a:spcPct val="80000"/>
              </a:lnSpc>
            </a:pPr>
            <a:endParaRPr lang="en-GB" sz="3200" dirty="0"/>
          </a:p>
        </p:txBody>
      </p:sp>
    </p:spTree>
    <p:extLst>
      <p:ext uri="{BB962C8B-B14F-4D97-AF65-F5344CB8AC3E}">
        <p14:creationId xmlns:p14="http://schemas.microsoft.com/office/powerpoint/2010/main" val="28577308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ea typeface="ＭＳ Ｐゴシック" charset="0"/>
                <a:cs typeface="ＭＳ Ｐゴシック" charset="0"/>
              </a:rPr>
              <a:t>Vaka Çalışması</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253622" y="1099955"/>
            <a:ext cx="4180850" cy="5078313"/>
          </a:xfrm>
          <a:prstGeom prst="rect">
            <a:avLst/>
          </a:prstGeom>
        </p:spPr>
        <p:txBody>
          <a:bodyPr wrap="square">
            <a:spAutoFit/>
          </a:bodyPr>
          <a:lstStyle/>
          <a:p>
            <a:pPr marL="342900" indent="-342900">
              <a:spcAft>
                <a:spcPts val="0"/>
              </a:spcAft>
              <a:buFont typeface="Wingdings" pitchFamily="2" charset="2"/>
              <a:buChar char="Ø"/>
            </a:pPr>
            <a:r>
              <a:rPr lang="tr-TR" b="1" noProof="1" smtClean="0">
                <a:cs typeface="Arial" panose="020B0604020202020204" pitchFamily="34" charset="0"/>
              </a:rPr>
              <a:t>WolfJäger Kısa Özet:</a:t>
            </a:r>
            <a:endParaRPr lang="tr-TR" noProof="1" smtClean="0">
              <a:cs typeface="Arial" panose="020B0604020202020204" pitchFamily="34" charset="0"/>
            </a:endParaRPr>
          </a:p>
          <a:p>
            <a:pPr marL="342900" indent="-342900">
              <a:spcAft>
                <a:spcPts val="0"/>
              </a:spcAft>
              <a:buFont typeface="Wingdings" pitchFamily="2" charset="2"/>
              <a:buChar char="Ø"/>
            </a:pPr>
            <a:endParaRPr lang="tr-TR" noProof="1" smtClean="0">
              <a:cs typeface="Arial" panose="020B0604020202020204" pitchFamily="34" charset="0"/>
            </a:endParaRPr>
          </a:p>
          <a:p>
            <a:pPr marL="342900" indent="-342900" algn="just">
              <a:spcAft>
                <a:spcPts val="0"/>
              </a:spcAft>
              <a:buFont typeface="Arial" panose="020B0604020202020204" pitchFamily="34" charset="0"/>
              <a:buChar char="•"/>
            </a:pPr>
            <a:r>
              <a:rPr lang="tr-TR" noProof="1" smtClean="0">
                <a:cs typeface="Arial" panose="020B0604020202020204" pitchFamily="34" charset="0"/>
              </a:rPr>
              <a:t>Alman Cumhuriyet Savcılığı, Alman vatandaşı olan olası mağdurlardan finansal piyasalarda yatırım dolandırıcılığı yapıldığı hakkında şikayetler almıştır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Mağdurlar, olası yatırım kazançları hakkında yoğun çevrimiçi reklamlardan etkilenmiştir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Reklama cevap verdikten sonra, mağdurlar kendilerine "üyelik portföyü", "çift değişkenli opsiyonlara yatırım" ve "çevrimiçi kontrol hesapları" sunan ve mükemmel Almanca konuşan ‘Kaktüs Piyasası’ adı altındaki ‘brokerlar’ ile iletişime geçiyor</a:t>
            </a:r>
            <a:endParaRPr lang="tr-TR" noProof="1">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572000" y="1179177"/>
            <a:ext cx="4306434" cy="5355312"/>
          </a:xfrm>
          <a:prstGeom prst="rect">
            <a:avLst/>
          </a:prstGeom>
        </p:spPr>
        <p:txBody>
          <a:bodyPr wrap="square">
            <a:spAutoFit/>
          </a:bodyPr>
          <a:lstStyle/>
          <a:p>
            <a:pPr marL="342900" indent="-342900" algn="just">
              <a:spcAft>
                <a:spcPts val="0"/>
              </a:spcAft>
              <a:buFont typeface="Arial" panose="020B0604020202020204" pitchFamily="34" charset="0"/>
              <a:buChar char="•"/>
            </a:pPr>
            <a:r>
              <a:rPr lang="tr-TR" noProof="1" smtClean="0">
                <a:cs typeface="Arial" panose="020B0604020202020204" pitchFamily="34" charset="0"/>
              </a:rPr>
              <a:t>Mağdurların «Kaktüs Piyasası" çevrimiçi hesabı üzerinden kredi kartlarından brokera para ödeyerek yatırımlarını artırmaları öneriliyor ve teşvik ediliyorlar.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Mağdurlar, yatırımlarının ve kazançlarının durumunu görebilecekleri çevrimiçi hesaplarına erişebiliyorlar.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Kazançlar, «brokerin" tavsiyeleriyle birlikte mağdurun yatırıma devam etmesini garanti edecek önemli miktarlarda istikrarlı bir artış görülüyor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Ancak, mağdurlar paralarını almak istediğinde, "piyasa kuralları" ile gerekçelendirilecek şekilde talepleri kısmen veya tamamen reddediliyor</a:t>
            </a:r>
          </a:p>
          <a:p>
            <a:pPr marL="342900" indent="-342900" algn="just">
              <a:spcAft>
                <a:spcPts val="0"/>
              </a:spcAft>
              <a:buFont typeface="Arial" panose="020B0604020202020204" pitchFamily="34" charset="0"/>
              <a:buChar char="•"/>
            </a:pPr>
            <a:endParaRPr lang="tr-TR" noProof="1">
              <a:cs typeface="Arial" panose="020B0604020202020204" pitchFamily="34" charset="0"/>
            </a:endParaRPr>
          </a:p>
        </p:txBody>
      </p:sp>
    </p:spTree>
    <p:extLst>
      <p:ext uri="{BB962C8B-B14F-4D97-AF65-F5344CB8AC3E}">
        <p14:creationId xmlns:p14="http://schemas.microsoft.com/office/powerpoint/2010/main" val="246939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39183"/>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590100"/>
            <a:ext cx="4572000" cy="4093428"/>
          </a:xfrm>
          <a:prstGeom prst="rect">
            <a:avLst/>
          </a:prstGeom>
        </p:spPr>
        <p:txBody>
          <a:bodyPr>
            <a:spAutoFit/>
          </a:bodyPr>
          <a:lstStyle/>
          <a:p>
            <a:pPr marL="342900" lvl="2" indent="-342900">
              <a:buFont typeface="Wingdings" pitchFamily="2" charset="2"/>
              <a:buChar char="ü"/>
            </a:pPr>
            <a:r>
              <a:rPr lang="tr-TR" sz="2000" i="1" dirty="0" smtClean="0"/>
              <a:t>Karşılıklı Adli Yardım talepleri ve alışverişi için tipik olan elektronik delil türleri hakkındaki bilgileri tazelemek ve geliştirmek</a:t>
            </a:r>
          </a:p>
          <a:p>
            <a:pPr marL="342900" lvl="2" indent="-342900">
              <a:buFont typeface="Wingdings" pitchFamily="2" charset="2"/>
              <a:buChar char="ü"/>
            </a:pPr>
            <a:r>
              <a:rPr lang="tr-TR" sz="2000" i="1" dirty="0" smtClean="0"/>
              <a:t>Karşılıklı Adli Yardıma katılmaya yetkili makam türleri hakkındaki bilgileri geliştirmek</a:t>
            </a:r>
          </a:p>
          <a:p>
            <a:pPr marL="342900" lvl="2" indent="-342900">
              <a:buFont typeface="Wingdings" pitchFamily="2" charset="2"/>
              <a:buChar char="ü"/>
            </a:pPr>
            <a:r>
              <a:rPr lang="tr-TR" sz="2000" i="1" dirty="0" smtClean="0"/>
              <a:t>Karşılıklı Adli Yardım (</a:t>
            </a:r>
            <a:r>
              <a:rPr lang="tr-TR" sz="2000" i="1" dirty="0" err="1" smtClean="0"/>
              <a:t>MLA</a:t>
            </a:r>
            <a:r>
              <a:rPr lang="tr-TR" sz="2000" i="1" dirty="0" smtClean="0"/>
              <a:t>) Merkezi Otorite ile Yürütme Otoritesi ve karma sistemler arasındaki farkı anlamak</a:t>
            </a:r>
          </a:p>
          <a:p>
            <a:pPr marL="342900" lvl="2" indent="-342900">
              <a:buFont typeface="Wingdings" pitchFamily="2" charset="2"/>
              <a:buChar char="ü"/>
            </a:pPr>
            <a:r>
              <a:rPr lang="tr-TR" sz="2000" i="1" dirty="0"/>
              <a:t>F</a:t>
            </a:r>
            <a:r>
              <a:rPr lang="tr-TR" sz="2000" i="1" dirty="0" smtClean="0"/>
              <a:t>arklı makamlar için MLA usul yeterliklerinin ne olduğunu anlamak </a:t>
            </a:r>
            <a:endParaRPr lang="tr-TR" sz="20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694525" y="1636808"/>
            <a:ext cx="4327931" cy="4093428"/>
          </a:xfrm>
          <a:prstGeom prst="rect">
            <a:avLst/>
          </a:prstGeom>
        </p:spPr>
        <p:txBody>
          <a:bodyPr wrap="square">
            <a:spAutoFit/>
          </a:bodyPr>
          <a:lstStyle/>
          <a:p>
            <a:pPr marL="342900" lvl="2" indent="-342900">
              <a:buFont typeface="Wingdings" pitchFamily="2" charset="2"/>
              <a:buChar char="ü"/>
            </a:pPr>
            <a:r>
              <a:rPr lang="tr-TR" sz="2000" i="1" dirty="0" smtClean="0"/>
              <a:t>Farklı yetkili makamlar tarafından MLA davası sırasında atılan olası adımların ve adım değişikliklerinin öğrenilmesi</a:t>
            </a:r>
          </a:p>
          <a:p>
            <a:pPr marL="342900" lvl="2" indent="-342900">
              <a:buFont typeface="Wingdings" pitchFamily="2" charset="2"/>
              <a:buChar char="ü"/>
            </a:pPr>
            <a:r>
              <a:rPr lang="tr-TR" sz="2000" i="1" dirty="0" smtClean="0"/>
              <a:t>önceden benimsenen bilgi ve becerileri uygulayarak vaka çalışması analizine aktif olarak katılmak</a:t>
            </a:r>
          </a:p>
          <a:p>
            <a:pPr marL="342900" lvl="2" indent="-342900">
              <a:buFont typeface="Wingdings" pitchFamily="2" charset="2"/>
              <a:buChar char="ü"/>
            </a:pPr>
            <a:r>
              <a:rPr lang="tr-TR" sz="2000" i="1" dirty="0" smtClean="0"/>
              <a:t>Elektronik delil toplama işlemlerine ilişkin olarak Karşılıklı Adli Yardım hakkında genel bilgilerde ilerleme sağlamak</a:t>
            </a:r>
          </a:p>
          <a:p>
            <a:pPr marL="342900" lvl="2" indent="-342900">
              <a:buFont typeface="Wingdings" pitchFamily="2" charset="2"/>
              <a:buChar char="ü"/>
            </a:pPr>
            <a:endParaRPr lang="tr-TR" sz="2000" dirty="0"/>
          </a:p>
        </p:txBody>
      </p:sp>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Vaka Çalışması</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21544" y="1136874"/>
            <a:ext cx="4366373" cy="5078313"/>
          </a:xfrm>
          <a:prstGeom prst="rect">
            <a:avLst/>
          </a:prstGeom>
        </p:spPr>
        <p:txBody>
          <a:bodyPr wrap="square">
            <a:spAutoFit/>
          </a:bodyPr>
          <a:lstStyle/>
          <a:p>
            <a:pPr marL="342900" indent="-342900" algn="just">
              <a:spcAft>
                <a:spcPts val="0"/>
              </a:spcAft>
              <a:buFont typeface="Wingdings" pitchFamily="2" charset="2"/>
              <a:buChar char="Ø"/>
            </a:pPr>
            <a:r>
              <a:rPr lang="tr-TR" b="1" noProof="1" smtClean="0">
                <a:cs typeface="Arial" panose="020B0604020202020204" pitchFamily="34" charset="0"/>
              </a:rPr>
              <a:t>WolfJäger Kısa Özet </a:t>
            </a:r>
            <a:r>
              <a:rPr lang="tr-TR" noProof="1" smtClean="0">
                <a:cs typeface="Arial" panose="020B0604020202020204" pitchFamily="34" charset="0"/>
              </a:rPr>
              <a:t>:</a:t>
            </a:r>
          </a:p>
          <a:p>
            <a:pPr marL="342900" indent="-342900" algn="just">
              <a:spcAft>
                <a:spcPts val="0"/>
              </a:spcAft>
              <a:buFont typeface="Wingdings" pitchFamily="2" charset="2"/>
              <a:buChar char="Ø"/>
            </a:pPr>
            <a:endParaRPr lang="tr-TR" noProof="1" smtClean="0">
              <a:cs typeface="Arial" panose="020B0604020202020204" pitchFamily="34" charset="0"/>
            </a:endParaRPr>
          </a:p>
          <a:p>
            <a:pPr marL="342900" indent="-342900" algn="just">
              <a:spcAft>
                <a:spcPts val="0"/>
              </a:spcAft>
              <a:buFont typeface="Arial" panose="020B0604020202020204" pitchFamily="34" charset="0"/>
              <a:buChar char="•"/>
            </a:pPr>
            <a:r>
              <a:rPr lang="tr-TR" noProof="1" smtClean="0">
                <a:cs typeface="Arial" panose="020B0604020202020204" pitchFamily="34" charset="0"/>
              </a:rPr>
              <a:t>Mağdurlar ödemenin büyük bir kısmını veya tamamını geri çekme konusunda ısrar etmeye devam ettiğinde «brokerler" kurbanı bir "üst yönetime" yönlendiriyor</a:t>
            </a:r>
          </a:p>
          <a:p>
            <a:pPr marL="342900" indent="-342900" algn="just">
              <a:spcAft>
                <a:spcPts val="0"/>
              </a:spcAft>
              <a:buFont typeface="Arial" panose="020B0604020202020204" pitchFamily="34" charset="0"/>
              <a:buChar char="•"/>
            </a:pPr>
            <a:r>
              <a:rPr lang="tr-TR" noProof="1">
                <a:cs typeface="Arial" panose="020B0604020202020204" pitchFamily="34" charset="0"/>
              </a:rPr>
              <a:t>Ü</a:t>
            </a:r>
            <a:r>
              <a:rPr lang="tr-TR" noProof="1" smtClean="0">
                <a:cs typeface="Arial" panose="020B0604020202020204" pitchFamily="34" charset="0"/>
              </a:rPr>
              <a:t>st yönetim de mağduru yatırım konusunda ikna etmeye devam ediyor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Bazı mağdurlar bunu kabul etmiyor ve paranın ödenmesi için ısrar ediyor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O anda "yönetim", mağdura mali piyasadaki dalgalanmalar nedeniyle "ikili opsiyon" portföyünün kaybolduğunu ve tüm paranın gittiğini belirtiyor ve aynı durum çevrimiçi hesapta da görülebiliyor</a:t>
            </a:r>
            <a:endParaRPr lang="tr-TR" noProof="1">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855778" y="1253973"/>
            <a:ext cx="3972911" cy="4801314"/>
          </a:xfrm>
          <a:prstGeom prst="rect">
            <a:avLst/>
          </a:prstGeom>
        </p:spPr>
        <p:txBody>
          <a:bodyPr wrap="square">
            <a:spAutoFit/>
          </a:bodyPr>
          <a:lstStyle/>
          <a:p>
            <a:pPr marL="342900" indent="-342900" algn="just">
              <a:spcAft>
                <a:spcPts val="0"/>
              </a:spcAft>
              <a:buFont typeface="Arial" panose="020B0604020202020204" pitchFamily="34" charset="0"/>
              <a:buChar char="•"/>
            </a:pPr>
            <a:r>
              <a:rPr lang="tr-TR" noProof="1" smtClean="0">
                <a:cs typeface="Arial" panose="020B0604020202020204" pitchFamily="34" charset="0"/>
              </a:rPr>
              <a:t>Mağdurlar bunun üzerine paniğe kapılıyor ve internet üzerinden değil yüz yüze iletişime geçerek detaylı açıklama istediklerini belirtiyor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Böyle bir talepten sonra tüm iletişim kesiliyor. Kimse telefonlara çıkmıyor ve çevrimiçi hesaplar siliniyor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Zararlar on binlerce ve yüz binlerce Avro arasında değişiyor.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Gelen şikayetlerin sayısı artıyor. Görünen o ki dolandırıcılık ile milyonlarca, hatta on milyonlarca avroyu hortumlanıyor</a:t>
            </a:r>
          </a:p>
          <a:p>
            <a:pPr marL="342900" indent="-342900" algn="just">
              <a:spcAft>
                <a:spcPts val="0"/>
              </a:spcAft>
              <a:buFont typeface="Arial" panose="020B0604020202020204" pitchFamily="34" charset="0"/>
              <a:buChar char="•"/>
            </a:pPr>
            <a:r>
              <a:rPr lang="tr-TR" noProof="1" smtClean="0">
                <a:cs typeface="Arial" panose="020B0604020202020204" pitchFamily="34" charset="0"/>
              </a:rPr>
              <a:t>Alman Savcılığı hemen harekete geçmelidir</a:t>
            </a:r>
            <a:endParaRPr lang="tr-TR" noProof="1">
              <a:cs typeface="Arial" panose="020B0604020202020204" pitchFamily="34" charset="0"/>
            </a:endParaRPr>
          </a:p>
        </p:txBody>
      </p:sp>
    </p:spTree>
    <p:extLst>
      <p:ext uri="{BB962C8B-B14F-4D97-AF65-F5344CB8AC3E}">
        <p14:creationId xmlns:p14="http://schemas.microsoft.com/office/powerpoint/2010/main" val="28305938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Vaka Çalışması</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135006" y="1249795"/>
            <a:ext cx="4199699" cy="4247317"/>
          </a:xfrm>
          <a:prstGeom prst="rect">
            <a:avLst/>
          </a:prstGeom>
        </p:spPr>
        <p:txBody>
          <a:bodyPr wrap="square">
            <a:spAutoFit/>
          </a:bodyPr>
          <a:lstStyle/>
          <a:p>
            <a:pPr marL="342900" indent="-342900" algn="just">
              <a:spcAft>
                <a:spcPts val="0"/>
              </a:spcAft>
              <a:buFont typeface="Wingdings" pitchFamily="2" charset="2"/>
              <a:buChar char="Ø"/>
            </a:pPr>
            <a:r>
              <a:rPr lang="tr-TR" b="1" noProof="1" smtClean="0">
                <a:cs typeface="Arial" panose="020B0604020202020204" pitchFamily="34" charset="0"/>
              </a:rPr>
              <a:t>WolfJäger Kısa Özet </a:t>
            </a:r>
            <a:r>
              <a:rPr lang="tr-TR" dirty="0" smtClean="0">
                <a:cs typeface="Arial" panose="020B0604020202020204" pitchFamily="34" charset="0"/>
              </a:rPr>
              <a:t>:</a:t>
            </a:r>
          </a:p>
          <a:p>
            <a:pPr marL="342900" indent="-342900" algn="just">
              <a:spcAft>
                <a:spcPts val="0"/>
              </a:spcAft>
              <a:buFont typeface="Wingdings" pitchFamily="2" charset="2"/>
              <a:buChar char="Ø"/>
            </a:pPr>
            <a:endParaRPr lang="tr-TR" dirty="0" smtClean="0">
              <a:cs typeface="Arial" panose="020B0604020202020204" pitchFamily="34" charset="0"/>
            </a:endParaRPr>
          </a:p>
          <a:p>
            <a:pPr marL="342900" indent="-342900" algn="just">
              <a:spcAft>
                <a:spcPts val="0"/>
              </a:spcAft>
              <a:buFont typeface="Arial" panose="020B0604020202020204" pitchFamily="34" charset="0"/>
              <a:buChar char="•"/>
            </a:pPr>
            <a:r>
              <a:rPr lang="tr-TR" dirty="0">
                <a:cs typeface="Arial" panose="020B0604020202020204" pitchFamily="34" charset="0"/>
              </a:rPr>
              <a:t>İlk polis raporlarına göre telefon ve e-mail de dâhil olmak üzere tüm iletişimlerin VOIP veya web mail hizmetleri üzerinden </a:t>
            </a:r>
            <a:r>
              <a:rPr lang="tr-TR" dirty="0" smtClean="0">
                <a:cs typeface="Arial" panose="020B0604020202020204" pitchFamily="34" charset="0"/>
              </a:rPr>
              <a:t>yapılmış.</a:t>
            </a:r>
            <a:r>
              <a:rPr lang="tr-TR" dirty="0">
                <a:cs typeface="Arial" panose="020B0604020202020204" pitchFamily="34" charset="0"/>
              </a:rPr>
              <a:t> </a:t>
            </a:r>
            <a:r>
              <a:rPr lang="tr-TR" dirty="0" smtClean="0">
                <a:cs typeface="Arial" panose="020B0604020202020204" pitchFamily="34" charset="0"/>
              </a:rPr>
              <a:t>IP adreslerinden hiçbiri Almanya'da değil.</a:t>
            </a:r>
          </a:p>
          <a:p>
            <a:pPr marL="342900" indent="-342900" algn="just">
              <a:spcAft>
                <a:spcPts val="0"/>
              </a:spcAft>
              <a:buFont typeface="Arial" panose="020B0604020202020204" pitchFamily="34" charset="0"/>
              <a:buChar char="•"/>
            </a:pPr>
            <a:r>
              <a:rPr lang="tr-TR" dirty="0" smtClean="0">
                <a:cs typeface="Arial" panose="020B0604020202020204" pitchFamily="34" charset="0"/>
              </a:rPr>
              <a:t>VOIP adresleri, başta Sırbistan ve Bulgaristan olmak üzere, Avrupa'nın güneydoğusuna doğru uzanıyordu</a:t>
            </a:r>
          </a:p>
          <a:p>
            <a:pPr marL="342900" indent="-342900" algn="just">
              <a:spcAft>
                <a:spcPts val="0"/>
              </a:spcAft>
              <a:buFont typeface="Arial" panose="020B0604020202020204" pitchFamily="34" charset="0"/>
              <a:buChar char="•"/>
            </a:pPr>
            <a:r>
              <a:rPr lang="tr-TR" dirty="0" smtClean="0">
                <a:cs typeface="Arial" panose="020B0604020202020204" pitchFamily="34" charset="0"/>
              </a:rPr>
              <a:t>İlk mağdurların banka raporlarına göre paralarının yatırdıkları hesap Çek Cumhuriyeti'nde bulunmaktadır.</a:t>
            </a:r>
            <a:endParaRPr lang="tr-TR"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601405" y="1778359"/>
            <a:ext cx="3941379" cy="3693319"/>
          </a:xfrm>
          <a:prstGeom prst="rect">
            <a:avLst/>
          </a:prstGeom>
        </p:spPr>
        <p:txBody>
          <a:bodyPr wrap="square">
            <a:spAutoFit/>
          </a:bodyPr>
          <a:lstStyle/>
          <a:p>
            <a:pPr marL="342900" indent="-342900" algn="just">
              <a:spcAft>
                <a:spcPts val="0"/>
              </a:spcAft>
              <a:buFont typeface="Arial" panose="020B0604020202020204" pitchFamily="34" charset="0"/>
              <a:buChar char="•"/>
            </a:pPr>
            <a:r>
              <a:rPr lang="tr-TR" dirty="0" smtClean="0">
                <a:cs typeface="Arial" panose="020B0604020202020204" pitchFamily="34" charset="0"/>
              </a:rPr>
              <a:t>«Benim Piyasam» (My Market) broker şirketi ne Almanya'da ne de Çek Cumhuriyeti'nde kayıtlı. </a:t>
            </a:r>
          </a:p>
          <a:p>
            <a:pPr marL="342900" indent="-342900" algn="just">
              <a:spcAft>
                <a:spcPts val="0"/>
              </a:spcAft>
              <a:buFont typeface="Arial" panose="020B0604020202020204" pitchFamily="34" charset="0"/>
              <a:buChar char="•"/>
            </a:pPr>
            <a:r>
              <a:rPr lang="tr-TR" dirty="0" smtClean="0">
                <a:cs typeface="Arial" panose="020B0604020202020204" pitchFamily="34" charset="0"/>
              </a:rPr>
              <a:t>Mağdurların ifadelerine göre brokerler kendilerini Alman isimleri ve soyadlarıyla tanıtmışlardı ve aksansız mükemmel Almanca konuşuyorlardı.</a:t>
            </a:r>
          </a:p>
          <a:p>
            <a:pPr marL="342900" indent="-342900" algn="just">
              <a:spcAft>
                <a:spcPts val="0"/>
              </a:spcAft>
              <a:buFont typeface="Arial" panose="020B0604020202020204" pitchFamily="34" charset="0"/>
              <a:buChar char="•"/>
            </a:pPr>
            <a:r>
              <a:rPr lang="tr-TR" dirty="0" smtClean="0">
                <a:cs typeface="Arial" panose="020B0604020202020204" pitchFamily="34" charset="0"/>
              </a:rPr>
              <a:t>Savcılık, derhal Karşılıklı Adli Yardım Talep Mektupları ile soruşturma başlatıyor</a:t>
            </a:r>
          </a:p>
          <a:p>
            <a:pPr marL="342900" indent="-342900" algn="just">
              <a:spcAft>
                <a:spcPts val="0"/>
              </a:spcAft>
              <a:buFont typeface="Arial" panose="020B0604020202020204" pitchFamily="34" charset="0"/>
              <a:buChar char="•"/>
            </a:pPr>
            <a:endParaRPr lang="tr-TR" dirty="0">
              <a:cs typeface="Arial" panose="020B0604020202020204" pitchFamily="34" charset="0"/>
            </a:endParaRPr>
          </a:p>
        </p:txBody>
      </p:sp>
    </p:spTree>
    <p:extLst>
      <p:ext uri="{BB962C8B-B14F-4D97-AF65-F5344CB8AC3E}">
        <p14:creationId xmlns:p14="http://schemas.microsoft.com/office/powerpoint/2010/main" val="11985782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Vaka Çalışması</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293848" y="1268562"/>
            <a:ext cx="4074952" cy="4524315"/>
          </a:xfrm>
          <a:prstGeom prst="rect">
            <a:avLst/>
          </a:prstGeom>
        </p:spPr>
        <p:txBody>
          <a:bodyPr wrap="square">
            <a:spAutoFit/>
          </a:bodyPr>
          <a:lstStyle/>
          <a:p>
            <a:pPr marL="342900" indent="-342900" algn="just">
              <a:spcAft>
                <a:spcPts val="0"/>
              </a:spcAft>
              <a:buFont typeface="Wingdings" pitchFamily="2" charset="2"/>
              <a:buChar char="Ø"/>
            </a:pPr>
            <a:r>
              <a:rPr lang="tr-TR" b="1" dirty="0" smtClean="0">
                <a:cs typeface="Arial" panose="020B0604020202020204" pitchFamily="34" charset="0"/>
              </a:rPr>
              <a:t>İlk sorular</a:t>
            </a:r>
            <a:r>
              <a:rPr lang="tr-TR" dirty="0" smtClean="0">
                <a:cs typeface="Arial" panose="020B0604020202020204" pitchFamily="34" charset="0"/>
              </a:rPr>
              <a:t>:</a:t>
            </a:r>
          </a:p>
          <a:p>
            <a:pPr marL="342900" indent="-342900" algn="just">
              <a:spcAft>
                <a:spcPts val="0"/>
              </a:spcAft>
              <a:buFont typeface="Wingdings" pitchFamily="2" charset="2"/>
              <a:buChar char="Ø"/>
            </a:pPr>
            <a:endParaRPr lang="tr-TR" dirty="0" smtClean="0">
              <a:cs typeface="Arial" panose="020B0604020202020204" pitchFamily="34" charset="0"/>
            </a:endParaRPr>
          </a:p>
          <a:p>
            <a:pPr marL="342900" indent="-342900" algn="just">
              <a:spcAft>
                <a:spcPts val="0"/>
              </a:spcAft>
              <a:buFont typeface="Arial" panose="020B0604020202020204" pitchFamily="34" charset="0"/>
              <a:buChar char="•"/>
            </a:pPr>
            <a:r>
              <a:rPr lang="tr-TR" i="1" dirty="0" smtClean="0">
                <a:cs typeface="Arial" panose="020B0604020202020204" pitchFamily="34" charset="0"/>
              </a:rPr>
              <a:t>Soruşturmanın ana yönleri nelerdir?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Hangi husus öncelikli olarak araştırılmalıdır?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Soruşturmanın her hangi bir kısmıyla ilgili acil bir durum bulunmakta mıdır?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Savcılık/Soruşturma Hakimi ne tür taleplerde bulunacaktır?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Talepler kimlere iletilecektir?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Hangi bilgiler talep edilecektir?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Hangi deliller istenecektir?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Herhangi bir özel soruşturma faaliyetlerine gerek var mı?</a:t>
            </a:r>
            <a:endParaRPr lang="tr-TR" i="1" dirty="0">
              <a:cs typeface="Arial" panose="020B0604020202020204" pitchFamily="34" charset="0"/>
            </a:endParaRPr>
          </a:p>
        </p:txBody>
      </p:sp>
      <p:sp>
        <p:nvSpPr>
          <p:cNvPr id="11" name="Rectangle 10">
            <a:extLst>
              <a:ext uri="{FF2B5EF4-FFF2-40B4-BE49-F238E27FC236}">
                <a16:creationId xmlns:a16="http://schemas.microsoft.com/office/drawing/2014/main" id="{0B60D565-6283-1748-95F5-67F9DB5E2D82}"/>
              </a:ext>
            </a:extLst>
          </p:cNvPr>
          <p:cNvSpPr/>
          <p:nvPr/>
        </p:nvSpPr>
        <p:spPr>
          <a:xfrm>
            <a:off x="4700748" y="1604204"/>
            <a:ext cx="4076700" cy="3970318"/>
          </a:xfrm>
          <a:prstGeom prst="rect">
            <a:avLst/>
          </a:prstGeom>
        </p:spPr>
        <p:txBody>
          <a:bodyPr wrap="square">
            <a:spAutoFit/>
          </a:bodyPr>
          <a:lstStyle/>
          <a:p>
            <a:pPr marL="342900" indent="-342900" algn="just">
              <a:spcAft>
                <a:spcPts val="0"/>
              </a:spcAft>
              <a:buFont typeface="Arial" panose="020B0604020202020204" pitchFamily="34" charset="0"/>
              <a:buChar char="•"/>
            </a:pPr>
            <a:r>
              <a:rPr lang="tr-TR" i="1" dirty="0" smtClean="0">
                <a:cs typeface="Arial" panose="020B0604020202020204" pitchFamily="34" charset="0"/>
              </a:rPr>
              <a:t>Yabancı Kolluk Kuvvetleri/Savcılık /Soruşturma Hakimi tarafından alınacak hangi aksiyonlara ihtiyaç duyulacaktır?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Savcılık/Soruşturma Hâkimi neyin, kime ve nasıl gönderilmesi gerektiğine nasıl karar verecektir?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Mali Soruşturmanın başlatılması İçin gerekçeler bulunmakta mıdır?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Alınması ve atılması gereken diğer adımlar ve/veya önlemler/aksiyonlar nelerdir?</a:t>
            </a:r>
          </a:p>
          <a:p>
            <a:pPr marL="342900" indent="-342900" algn="just">
              <a:spcAft>
                <a:spcPts val="0"/>
              </a:spcAft>
              <a:buFont typeface="Arial" panose="020B0604020202020204" pitchFamily="34" charset="0"/>
              <a:buChar char="•"/>
            </a:pPr>
            <a:r>
              <a:rPr lang="tr-TR" i="1" dirty="0" smtClean="0">
                <a:cs typeface="Arial" panose="020B0604020202020204" pitchFamily="34" charset="0"/>
              </a:rPr>
              <a:t>Ülkenizde gerçekleştireceğiniz başka bir şey var mı?</a:t>
            </a:r>
            <a:endParaRPr lang="tr-TR" i="1" dirty="0">
              <a:cs typeface="Arial" panose="020B0604020202020204" pitchFamily="34" charset="0"/>
            </a:endParaRPr>
          </a:p>
        </p:txBody>
      </p:sp>
    </p:spTree>
    <p:extLst>
      <p:ext uri="{BB962C8B-B14F-4D97-AF65-F5344CB8AC3E}">
        <p14:creationId xmlns:p14="http://schemas.microsoft.com/office/powerpoint/2010/main" val="9251165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a:ea typeface="ＭＳ Ｐゴシック" charset="0"/>
                <a:cs typeface="ＭＳ Ｐゴシック" charset="0"/>
              </a:rPr>
              <a:t>Vaka Çalışması</a:t>
            </a:r>
            <a:endParaRPr lang="en-GB"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2534839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Uluslararası İşbirliği Mekanizmaları Aracılığıyla </a:t>
            </a:r>
          </a:p>
          <a:p>
            <a:pPr marL="0" indent="0" algn="r">
              <a:buFont typeface="Arial" charset="0"/>
              <a:buNone/>
              <a:defRPr/>
            </a:pPr>
            <a:r>
              <a:rPr lang="tr-TR" sz="2800" b="1" dirty="0" smtClean="0">
                <a:solidFill>
                  <a:schemeClr val="bg1"/>
                </a:solidFill>
              </a:rPr>
              <a:t>Elektronik Delil Elde Edilmesi</a:t>
            </a:r>
            <a:endParaRPr lang="tr-TR" sz="28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12" name="Rectangle 4">
            <a:extLst>
              <a:ext uri="{FF2B5EF4-FFF2-40B4-BE49-F238E27FC236}">
                <a16:creationId xmlns:a16="http://schemas.microsoft.com/office/drawing/2014/main" id="{7FA81925-418B-D44C-9255-2AEBBFBC0ADA}"/>
              </a:ext>
            </a:extLst>
          </p:cNvPr>
          <p:cNvSpPr/>
          <p:nvPr/>
        </p:nvSpPr>
        <p:spPr>
          <a:xfrm>
            <a:off x="309489" y="3062727"/>
            <a:ext cx="8525021" cy="880241"/>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Beşinci Bölüm</a:t>
            </a:r>
            <a:endParaRPr lang="en-GB" sz="3200" b="1" dirty="0" smtClean="0">
              <a:ea typeface="ＭＳ Ｐゴシック" charset="0"/>
              <a:cs typeface="ＭＳ Ｐゴシック" charset="0"/>
            </a:endParaRPr>
          </a:p>
          <a:p>
            <a:pPr algn="ctr">
              <a:lnSpc>
                <a:spcPct val="80000"/>
              </a:lnSpc>
            </a:pPr>
            <a:r>
              <a:rPr lang="tr-TR" sz="3200" b="1" dirty="0" smtClean="0">
                <a:ea typeface="ＭＳ Ｐゴシック" charset="0"/>
                <a:cs typeface="ＭＳ Ｐゴシック" charset="0"/>
              </a:rPr>
              <a:t>Özet</a:t>
            </a:r>
            <a:endParaRPr lang="en-GB" sz="3200" b="1" dirty="0"/>
          </a:p>
        </p:txBody>
      </p:sp>
    </p:spTree>
    <p:extLst>
      <p:ext uri="{BB962C8B-B14F-4D97-AF65-F5344CB8AC3E}">
        <p14:creationId xmlns:p14="http://schemas.microsoft.com/office/powerpoint/2010/main" val="32534839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39183"/>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tr-TR" sz="3200" b="1" dirty="0" smtClean="0">
                <a:ea typeface="ＭＳ Ｐゴシック" pitchFamily="34" charset="-128"/>
              </a:rPr>
              <a:t>Oturum Hedefleri</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B0D9B726-2DA9-204B-BF3E-36B6AB6770F1}"/>
              </a:ext>
            </a:extLst>
          </p:cNvPr>
          <p:cNvSpPr/>
          <p:nvPr/>
        </p:nvSpPr>
        <p:spPr>
          <a:xfrm>
            <a:off x="88522" y="1590100"/>
            <a:ext cx="4572000" cy="4832092"/>
          </a:xfrm>
          <a:prstGeom prst="rect">
            <a:avLst/>
          </a:prstGeom>
        </p:spPr>
        <p:txBody>
          <a:bodyPr>
            <a:spAutoFit/>
          </a:bodyPr>
          <a:lstStyle/>
          <a:p>
            <a:pPr marL="342900" lvl="2" indent="-342900">
              <a:buFont typeface="Wingdings" pitchFamily="2" charset="2"/>
              <a:buChar char="ü"/>
            </a:pPr>
            <a:r>
              <a:rPr lang="tr-TR" sz="2200" i="1" dirty="0" smtClean="0"/>
              <a:t>Karşılıklı Adli Yardım talepleri ve alışverişi için tipik olan elektronik delil türleri hakkındaki bilgileri tazelemek ve geliştirmek</a:t>
            </a:r>
          </a:p>
          <a:p>
            <a:pPr marL="342900" lvl="2" indent="-342900">
              <a:buFont typeface="Wingdings" pitchFamily="2" charset="2"/>
              <a:buChar char="ü"/>
            </a:pPr>
            <a:r>
              <a:rPr lang="tr-TR" sz="2200" i="1" dirty="0" smtClean="0"/>
              <a:t>Karşılıklı Adli Yardıma katılmaya yetkili makam türleri hakkındaki bilgileri geliştirmek</a:t>
            </a:r>
          </a:p>
          <a:p>
            <a:pPr marL="342900" lvl="2" indent="-342900">
              <a:buFont typeface="Wingdings" pitchFamily="2" charset="2"/>
              <a:buChar char="ü"/>
            </a:pPr>
            <a:r>
              <a:rPr lang="tr-TR" sz="2200" i="1" dirty="0" smtClean="0"/>
              <a:t>Karşılıklı Adli Yardım (</a:t>
            </a:r>
            <a:r>
              <a:rPr lang="tr-TR" sz="2200" i="1" dirty="0" err="1" smtClean="0"/>
              <a:t>MLA</a:t>
            </a:r>
            <a:r>
              <a:rPr lang="tr-TR" sz="2200" i="1" dirty="0" smtClean="0"/>
              <a:t>) Merkezi Otorite ile Yürütme Otoritesi ve karma sistemler arasındaki farkı anlamak</a:t>
            </a:r>
          </a:p>
          <a:p>
            <a:pPr marL="342900" lvl="2" indent="-342900">
              <a:buFont typeface="Wingdings" pitchFamily="2" charset="2"/>
              <a:buChar char="ü"/>
            </a:pPr>
            <a:r>
              <a:rPr lang="tr-TR" sz="2200" i="1" dirty="0"/>
              <a:t>F</a:t>
            </a:r>
            <a:r>
              <a:rPr lang="tr-TR" sz="2200" i="1" dirty="0" smtClean="0"/>
              <a:t>arklı makamlar için MLA usul yeterliklerinin ne olduğunu anlamak </a:t>
            </a:r>
            <a:endParaRPr lang="tr-TR" sz="2200" i="1" dirty="0"/>
          </a:p>
        </p:txBody>
      </p:sp>
      <p:sp>
        <p:nvSpPr>
          <p:cNvPr id="8" name="Rectangle 7">
            <a:extLst>
              <a:ext uri="{FF2B5EF4-FFF2-40B4-BE49-F238E27FC236}">
                <a16:creationId xmlns:a16="http://schemas.microsoft.com/office/drawing/2014/main" id="{318C602D-ED60-F847-ABCD-A03310105151}"/>
              </a:ext>
            </a:extLst>
          </p:cNvPr>
          <p:cNvSpPr/>
          <p:nvPr/>
        </p:nvSpPr>
        <p:spPr>
          <a:xfrm>
            <a:off x="4694525" y="1636808"/>
            <a:ext cx="4327931" cy="5509200"/>
          </a:xfrm>
          <a:prstGeom prst="rect">
            <a:avLst/>
          </a:prstGeom>
        </p:spPr>
        <p:txBody>
          <a:bodyPr wrap="square">
            <a:spAutoFit/>
          </a:bodyPr>
          <a:lstStyle/>
          <a:p>
            <a:pPr marL="342900" lvl="2" indent="-342900">
              <a:buFont typeface="Wingdings" pitchFamily="2" charset="2"/>
              <a:buChar char="ü"/>
            </a:pPr>
            <a:r>
              <a:rPr lang="tr-TR" sz="2200" i="1" dirty="0" smtClean="0"/>
              <a:t>Farklı yetkili makamlar tarafından karşılıklı adli yardımlaşma (</a:t>
            </a:r>
            <a:r>
              <a:rPr lang="tr-TR" sz="2200" i="1" dirty="0" err="1" smtClean="0"/>
              <a:t>MLA</a:t>
            </a:r>
            <a:r>
              <a:rPr lang="tr-TR" sz="2200" i="1" dirty="0" smtClean="0"/>
              <a:t>) davası sırasında atılan olası adımların ve adım değişikliklerinin öğrenilmesi</a:t>
            </a:r>
          </a:p>
          <a:p>
            <a:pPr marL="342900" lvl="2" indent="-342900">
              <a:buFont typeface="Wingdings" pitchFamily="2" charset="2"/>
              <a:buChar char="ü"/>
            </a:pPr>
            <a:r>
              <a:rPr lang="tr-TR" sz="2200" i="1" dirty="0" smtClean="0"/>
              <a:t>önceden benimsenen bilgi ve becerileri uygulayarak vaka çalışması analizine aktif olarak katılmak</a:t>
            </a:r>
          </a:p>
          <a:p>
            <a:pPr marL="342900" lvl="2" indent="-342900">
              <a:buFont typeface="Wingdings" pitchFamily="2" charset="2"/>
              <a:buChar char="ü"/>
            </a:pPr>
            <a:r>
              <a:rPr lang="tr-TR" sz="2200" i="1" dirty="0" smtClean="0"/>
              <a:t>Elektronik delil toplama işlemlerine ilişkin olarak Karşılıklı Adli Yardım hakkında genel bilgilerde ilerleme sağlamak</a:t>
            </a:r>
          </a:p>
          <a:p>
            <a:pPr marL="342900" lvl="2" indent="-342900">
              <a:buFont typeface="Wingdings" pitchFamily="2" charset="2"/>
              <a:buChar char="ü"/>
            </a:pPr>
            <a:endParaRPr lang="tr-TR" sz="2200" dirty="0"/>
          </a:p>
        </p:txBody>
      </p:sp>
    </p:spTree>
    <p:extLst>
      <p:ext uri="{BB962C8B-B14F-4D97-AF65-F5344CB8AC3E}">
        <p14:creationId xmlns:p14="http://schemas.microsoft.com/office/powerpoint/2010/main" val="38821830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endParaRPr lang="tr-TR" sz="2800" b="1" dirty="0" smtClean="0">
              <a:solidFill>
                <a:schemeClr val="bg1"/>
              </a:solidFill>
            </a:endParaRPr>
          </a:p>
          <a:p>
            <a:pPr marL="0" indent="0" algn="r">
              <a:buFont typeface="Arial" charset="0"/>
              <a:buNone/>
              <a:defRPr/>
            </a:pPr>
            <a:r>
              <a:rPr lang="tr-TR" sz="2800" b="1" dirty="0" smtClean="0">
                <a:solidFill>
                  <a:schemeClr val="bg1"/>
                </a:solidFill>
              </a:rPr>
              <a:t>Uluslararası </a:t>
            </a:r>
            <a:r>
              <a:rPr lang="tr-TR" sz="2800" b="1" dirty="0">
                <a:solidFill>
                  <a:schemeClr val="bg1"/>
                </a:solidFill>
              </a:rPr>
              <a:t>İşbirliği Mekanizmaları </a:t>
            </a:r>
            <a:r>
              <a:rPr lang="tr-TR" sz="2800" b="1" dirty="0" smtClean="0">
                <a:solidFill>
                  <a:schemeClr val="bg1"/>
                </a:solidFill>
              </a:rPr>
              <a:t>Aracılığıyla </a:t>
            </a:r>
          </a:p>
          <a:p>
            <a:pPr marL="0" indent="0" algn="r">
              <a:buFont typeface="Arial" charset="0"/>
              <a:buNone/>
              <a:defRPr/>
            </a:pPr>
            <a:r>
              <a:rPr lang="tr-TR" sz="2800" b="1" dirty="0" smtClean="0">
                <a:solidFill>
                  <a:schemeClr val="bg1"/>
                </a:solidFill>
              </a:rPr>
              <a:t>Elektronik</a:t>
            </a:r>
            <a:r>
              <a:rPr lang="tr-TR" sz="2800" b="1" dirty="0">
                <a:solidFill>
                  <a:schemeClr val="bg1"/>
                </a:solidFill>
              </a:rPr>
              <a:t> </a:t>
            </a:r>
            <a:r>
              <a:rPr lang="tr-TR" sz="2800" b="1" dirty="0" smtClean="0">
                <a:solidFill>
                  <a:schemeClr val="bg1"/>
                </a:solidFill>
              </a:rPr>
              <a:t>Delil Elde Edilmesi</a:t>
            </a:r>
            <a:endParaRPr lang="tr-TR" sz="2800" b="1" dirty="0">
              <a:solidFill>
                <a:schemeClr val="bg1"/>
              </a:solidFill>
            </a:endParaRPr>
          </a:p>
          <a:p>
            <a:pPr marL="0" indent="0" algn="r">
              <a:buFont typeface="Arial" charset="0"/>
              <a:buNone/>
              <a:defRPr/>
            </a:pPr>
            <a:r>
              <a:rPr lang="en-PH" sz="3200" b="1" dirty="0" smtClean="0">
                <a:solidFill>
                  <a:schemeClr val="bg1"/>
                </a:solidFill>
              </a:rPr>
              <a:t> </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999871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tr-TR" sz="2800" b="1" dirty="0" smtClean="0">
                <a:solidFill>
                  <a:schemeClr val="bg1"/>
                </a:solidFill>
              </a:rPr>
              <a:t>Uluslararası İşbirliği Mekanizmaları Aracılığıyla </a:t>
            </a:r>
          </a:p>
          <a:p>
            <a:pPr marL="0" indent="0" algn="r">
              <a:buFont typeface="Arial" charset="0"/>
              <a:buNone/>
              <a:defRPr/>
            </a:pPr>
            <a:r>
              <a:rPr lang="tr-TR" sz="2800" b="1" dirty="0" smtClean="0">
                <a:solidFill>
                  <a:schemeClr val="bg1"/>
                </a:solidFill>
              </a:rPr>
              <a:t>Elektronik Delil Elde Edilmesi</a:t>
            </a:r>
            <a:endParaRPr lang="tr-TR" sz="28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906522"/>
            <a:ext cx="8525021" cy="2062103"/>
          </a:xfrm>
          <a:prstGeom prst="rect">
            <a:avLst/>
          </a:prstGeom>
        </p:spPr>
        <p:txBody>
          <a:bodyPr wrap="square">
            <a:spAutoFit/>
          </a:bodyPr>
          <a:lstStyle/>
          <a:p>
            <a:pPr algn="ctr" eaLnBrk="1" hangingPunct="1">
              <a:lnSpc>
                <a:spcPct val="80000"/>
              </a:lnSpc>
            </a:pPr>
            <a:r>
              <a:rPr lang="tr-TR" sz="3200" b="1" dirty="0" smtClean="0">
                <a:ea typeface="ＭＳ Ｐゴシック" charset="0"/>
                <a:cs typeface="ＭＳ Ｐゴシック" charset="0"/>
              </a:rPr>
              <a:t>Birinci Bölüm</a:t>
            </a:r>
          </a:p>
          <a:p>
            <a:pPr algn="ctr">
              <a:lnSpc>
                <a:spcPct val="80000"/>
              </a:lnSpc>
            </a:pPr>
            <a:r>
              <a:rPr lang="tr-TR" sz="3200" b="1" dirty="0" smtClean="0">
                <a:ea typeface="ＭＳ Ｐゴシック" charset="0"/>
                <a:cs typeface="ＭＳ Ｐゴシック" charset="0"/>
              </a:rPr>
              <a:t/>
            </a:r>
            <a:br>
              <a:rPr lang="tr-TR" sz="3200" b="1" dirty="0" smtClean="0">
                <a:ea typeface="ＭＳ Ｐゴシック" charset="0"/>
                <a:cs typeface="ＭＳ Ｐゴシック" charset="0"/>
              </a:rPr>
            </a:br>
            <a:r>
              <a:rPr lang="tr-TR" sz="3200" b="1" dirty="0" smtClean="0">
                <a:ea typeface="ＭＳ Ｐゴシック" charset="0"/>
                <a:cs typeface="ＭＳ Ｐゴシック" charset="0"/>
              </a:rPr>
              <a:t>Karşılıklı Adli Yardımlaşmadaki (</a:t>
            </a:r>
            <a:r>
              <a:rPr lang="tr-TR" sz="3200" b="1" dirty="0" err="1" smtClean="0"/>
              <a:t>MLA</a:t>
            </a:r>
            <a:r>
              <a:rPr lang="tr-TR" sz="3200" b="1" dirty="0" smtClean="0"/>
              <a:t>) yaygın elektronik delil türleri</a:t>
            </a:r>
          </a:p>
          <a:p>
            <a:pPr algn="ctr">
              <a:lnSpc>
                <a:spcPct val="80000"/>
              </a:lnSpc>
            </a:pPr>
            <a:endParaRPr lang="tr-TR" sz="3200" b="1" dirty="0"/>
          </a:p>
        </p:txBody>
      </p:sp>
    </p:spTree>
    <p:extLst>
      <p:ext uri="{BB962C8B-B14F-4D97-AF65-F5344CB8AC3E}">
        <p14:creationId xmlns:p14="http://schemas.microsoft.com/office/powerpoint/2010/main"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ea typeface="ＭＳ Ｐゴシック" charset="0"/>
                <a:cs typeface="ＭＳ Ｐゴシック" charset="0"/>
              </a:rPr>
              <a:t>Karşılıklı Adli Yardımlaşmadaki</a:t>
            </a:r>
            <a:r>
              <a:rPr lang="tr-TR" sz="2800" b="1" dirty="0" smtClean="0"/>
              <a:t> (</a:t>
            </a:r>
            <a:r>
              <a:rPr lang="tr-TR" sz="2800" b="1" dirty="0" err="1" smtClean="0"/>
              <a:t>MLA</a:t>
            </a:r>
            <a:r>
              <a:rPr lang="tr-TR" sz="2800" b="1" dirty="0" smtClean="0"/>
              <a:t>) Yaygın </a:t>
            </a:r>
          </a:p>
          <a:p>
            <a:pPr algn="r">
              <a:lnSpc>
                <a:spcPct val="80000"/>
              </a:lnSpc>
            </a:pPr>
            <a:r>
              <a:rPr lang="tr-TR" sz="2800" b="1" dirty="0" smtClean="0"/>
              <a:t>Elektronik 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048082"/>
            <a:ext cx="4572000" cy="5509200"/>
          </a:xfrm>
          <a:prstGeom prst="rect">
            <a:avLst/>
          </a:prstGeom>
        </p:spPr>
        <p:txBody>
          <a:bodyPr>
            <a:spAutoFit/>
          </a:bodyPr>
          <a:lstStyle/>
          <a:p>
            <a:pPr marL="342900" indent="-342900">
              <a:spcAft>
                <a:spcPts val="0"/>
              </a:spcAft>
              <a:buFont typeface="Wingdings" pitchFamily="2" charset="2"/>
              <a:buChar char="Ø"/>
            </a:pPr>
            <a:r>
              <a:rPr lang="tr-TR" sz="2200" b="1" dirty="0" smtClean="0">
                <a:cs typeface="Arial" panose="020B0604020202020204" pitchFamily="34" charset="0"/>
              </a:rPr>
              <a:t>Bilgisayar verisi nedir?</a:t>
            </a:r>
            <a:r>
              <a:rPr lang="tr-TR" sz="2200" dirty="0" smtClean="0">
                <a:cs typeface="Arial" panose="020B0604020202020204" pitchFamily="34" charset="0"/>
              </a:rPr>
              <a:t>:</a:t>
            </a:r>
          </a:p>
          <a:p>
            <a:pPr marL="342900" indent="-342900" algn="just">
              <a:spcAft>
                <a:spcPts val="0"/>
              </a:spcAft>
              <a:buFont typeface="Arial" panose="020B0604020202020204" pitchFamily="34" charset="0"/>
              <a:buChar char="•"/>
            </a:pPr>
            <a:r>
              <a:rPr lang="tr-TR" sz="2200" i="1" dirty="0" smtClean="0">
                <a:cs typeface="Arial" panose="020B0604020202020204" pitchFamily="34" charset="0"/>
              </a:rPr>
              <a:t>Bir bilgisayar sisteminde işlemeye uygun şekildeki unsurların, bilgilerin veya kavramların herhangi bir temsili</a:t>
            </a:r>
          </a:p>
          <a:p>
            <a:pPr marL="342900" indent="-342900">
              <a:spcAft>
                <a:spcPts val="0"/>
              </a:spcAft>
              <a:buFont typeface="Wingdings" pitchFamily="2" charset="2"/>
              <a:buChar char="Ø"/>
            </a:pPr>
            <a:endParaRPr lang="tr-TR" sz="2200" dirty="0" smtClean="0">
              <a:cs typeface="Arial" panose="020B0604020202020204" pitchFamily="34" charset="0"/>
            </a:endParaRPr>
          </a:p>
          <a:p>
            <a:pPr marL="342900" indent="-342900">
              <a:spcAft>
                <a:spcPts val="0"/>
              </a:spcAft>
              <a:buFont typeface="Wingdings" pitchFamily="2" charset="2"/>
              <a:buChar char="Ø"/>
            </a:pPr>
            <a:r>
              <a:rPr lang="tr-TR" sz="2200" b="1" dirty="0" smtClean="0">
                <a:cs typeface="Arial" panose="020B0604020202020204" pitchFamily="34" charset="0"/>
              </a:rPr>
              <a:t>Bilgisayar verilerinin ‘klasik’ türleri</a:t>
            </a:r>
            <a:endParaRPr lang="tr-TR" sz="2200" dirty="0" smtClean="0">
              <a:cs typeface="Arial" panose="020B0604020202020204" pitchFamily="34" charset="0"/>
            </a:endParaRPr>
          </a:p>
          <a:p>
            <a:pPr marL="342900" indent="-342900">
              <a:spcAft>
                <a:spcPts val="0"/>
              </a:spcAft>
              <a:buFont typeface="Arial" panose="020B0604020202020204" pitchFamily="34" charset="0"/>
              <a:buChar char="•"/>
            </a:pPr>
            <a:r>
              <a:rPr lang="tr-TR" sz="2200" i="1" dirty="0" smtClean="0">
                <a:cs typeface="Arial" panose="020B0604020202020204" pitchFamily="34" charset="0"/>
              </a:rPr>
              <a:t>İçerik verileri</a:t>
            </a:r>
          </a:p>
          <a:p>
            <a:pPr marL="342900" indent="-342900">
              <a:spcAft>
                <a:spcPts val="0"/>
              </a:spcAft>
              <a:buFont typeface="Arial" panose="020B0604020202020204" pitchFamily="34" charset="0"/>
              <a:buChar char="•"/>
            </a:pPr>
            <a:r>
              <a:rPr lang="tr-TR" sz="2200" i="1" dirty="0" smtClean="0">
                <a:cs typeface="Arial" panose="020B0604020202020204" pitchFamily="34" charset="0"/>
              </a:rPr>
              <a:t>Trafik verileri</a:t>
            </a:r>
          </a:p>
          <a:p>
            <a:pPr marL="342900" indent="-342900">
              <a:spcAft>
                <a:spcPts val="0"/>
              </a:spcAft>
              <a:buFont typeface="Arial" panose="020B0604020202020204" pitchFamily="34" charset="0"/>
              <a:buChar char="•"/>
            </a:pPr>
            <a:r>
              <a:rPr lang="tr-TR" sz="2200" i="1" dirty="0" smtClean="0">
                <a:cs typeface="Arial" panose="020B0604020202020204" pitchFamily="34" charset="0"/>
              </a:rPr>
              <a:t>Abone bilgileri</a:t>
            </a:r>
          </a:p>
          <a:p>
            <a:pPr marL="342900" indent="-342900">
              <a:spcAft>
                <a:spcPts val="0"/>
              </a:spcAft>
              <a:buFont typeface="Arial" panose="020B0604020202020204" pitchFamily="34" charset="0"/>
              <a:buChar char="•"/>
            </a:pPr>
            <a:endParaRPr lang="tr-TR" sz="2200" i="1" dirty="0" smtClean="0">
              <a:cs typeface="Arial" panose="020B0604020202020204" pitchFamily="34" charset="0"/>
            </a:endParaRPr>
          </a:p>
          <a:p>
            <a:pPr marL="342900" indent="-342900">
              <a:spcAft>
                <a:spcPts val="0"/>
              </a:spcAft>
              <a:buFont typeface="Arial" panose="020B0604020202020204" pitchFamily="34" charset="0"/>
              <a:buChar char="•"/>
            </a:pPr>
            <a:r>
              <a:rPr lang="tr-TR" sz="2200" b="1" dirty="0" smtClean="0">
                <a:cs typeface="Arial" panose="020B0604020202020204" pitchFamily="34" charset="0"/>
              </a:rPr>
              <a:t>Yeni varyasyonlar (gayri-resmi)</a:t>
            </a:r>
            <a:endParaRPr lang="tr-TR" sz="2200" dirty="0" smtClean="0">
              <a:cs typeface="Arial" panose="020B0604020202020204" pitchFamily="34" charset="0"/>
            </a:endParaRPr>
          </a:p>
          <a:p>
            <a:pPr marL="342900" indent="-342900">
              <a:spcAft>
                <a:spcPts val="0"/>
              </a:spcAft>
              <a:buFont typeface="Arial" panose="020B0604020202020204" pitchFamily="34" charset="0"/>
              <a:buChar char="•"/>
            </a:pPr>
            <a:r>
              <a:rPr lang="tr-TR" sz="2200" i="1" dirty="0" smtClean="0">
                <a:cs typeface="Arial" panose="020B0604020202020204" pitchFamily="34" charset="0"/>
              </a:rPr>
              <a:t>Meta veri</a:t>
            </a:r>
          </a:p>
          <a:p>
            <a:pPr marL="342900" indent="-342900">
              <a:spcAft>
                <a:spcPts val="0"/>
              </a:spcAft>
              <a:buFont typeface="Arial" panose="020B0604020202020204" pitchFamily="34" charset="0"/>
              <a:buChar char="•"/>
            </a:pPr>
            <a:r>
              <a:rPr lang="tr-TR" sz="2200" i="1" dirty="0" smtClean="0">
                <a:cs typeface="Arial" panose="020B0604020202020204" pitchFamily="34" charset="0"/>
              </a:rPr>
              <a:t>Bulut veri</a:t>
            </a:r>
            <a:endParaRPr lang="tr-TR" sz="2200" i="1" dirty="0">
              <a:cs typeface="Arial" panose="020B0604020202020204" pitchFamily="34" charset="0"/>
            </a:endParaRPr>
          </a:p>
        </p:txBody>
      </p:sp>
      <p:sp>
        <p:nvSpPr>
          <p:cNvPr id="6" name="Rectangle 5">
            <a:extLst>
              <a:ext uri="{FF2B5EF4-FFF2-40B4-BE49-F238E27FC236}">
                <a16:creationId xmlns:a16="http://schemas.microsoft.com/office/drawing/2014/main" id="{2AE8474D-B9FC-6748-820C-EB7B2D808B30}"/>
              </a:ext>
            </a:extLst>
          </p:cNvPr>
          <p:cNvSpPr/>
          <p:nvPr/>
        </p:nvSpPr>
        <p:spPr>
          <a:xfrm>
            <a:off x="4660522" y="1048082"/>
            <a:ext cx="4152274" cy="1107996"/>
          </a:xfrm>
          <a:prstGeom prst="rect">
            <a:avLst/>
          </a:prstGeom>
        </p:spPr>
        <p:txBody>
          <a:bodyPr wrap="square">
            <a:spAutoFit/>
          </a:bodyPr>
          <a:lstStyle/>
          <a:p>
            <a:pPr marL="285750" indent="-285750">
              <a:spcAft>
                <a:spcPts val="0"/>
              </a:spcAft>
              <a:buFont typeface="Arial" panose="020B0604020202020204" pitchFamily="34" charset="0"/>
              <a:buChar char="•"/>
            </a:pPr>
            <a:r>
              <a:rPr lang="tr-TR" sz="2200" b="1" dirty="0" smtClean="0">
                <a:cs typeface="Arial" panose="020B0604020202020204" pitchFamily="34" charset="0"/>
              </a:rPr>
              <a:t>Siber suçun işlenmesiyle ilgili diğer eylemler ve/veya deliller?</a:t>
            </a:r>
            <a:endParaRPr lang="tr-TR" sz="2200" b="1" dirty="0"/>
          </a:p>
        </p:txBody>
      </p:sp>
      <p:pic>
        <p:nvPicPr>
          <p:cNvPr id="9" name="Picture 2" descr="What is Data: Types of Data and How To Analyze Data">
            <a:hlinkClick r:id="rId4"/>
            <a:extLst>
              <a:ext uri="{FF2B5EF4-FFF2-40B4-BE49-F238E27FC236}">
                <a16:creationId xmlns:a16="http://schemas.microsoft.com/office/drawing/2014/main"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a:t>
            </a:r>
            <a:r>
              <a:rPr lang="tr-TR" sz="2800" b="1" dirty="0"/>
              <a:t>Yaygın </a:t>
            </a:r>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CAE5D1B-C7CD-DD44-B0C3-576B01C85806}"/>
              </a:ext>
            </a:extLst>
          </p:cNvPr>
          <p:cNvSpPr/>
          <p:nvPr/>
        </p:nvSpPr>
        <p:spPr>
          <a:xfrm>
            <a:off x="88522" y="1188720"/>
            <a:ext cx="4572000" cy="5170646"/>
          </a:xfrm>
          <a:prstGeom prst="rect">
            <a:avLst/>
          </a:prstGeom>
        </p:spPr>
        <p:txBody>
          <a:bodyPr>
            <a:spAutoFit/>
          </a:bodyPr>
          <a:lstStyle/>
          <a:p>
            <a:pPr marL="342900" indent="-342900">
              <a:spcAft>
                <a:spcPts val="0"/>
              </a:spcAft>
              <a:buFont typeface="Wingdings" pitchFamily="2" charset="2"/>
              <a:buChar char="Ø"/>
            </a:pPr>
            <a:r>
              <a:rPr lang="tr-TR" sz="2200" b="1" dirty="0" smtClean="0">
                <a:ea typeface="Times New Roman" panose="02020603050405020304" pitchFamily="18" charset="0"/>
                <a:cs typeface="Arial" panose="020B0604020202020204" pitchFamily="34" charset="0"/>
              </a:rPr>
              <a:t>Başka deyişle Elektronik Delil</a:t>
            </a:r>
            <a:r>
              <a:rPr lang="tr-TR" sz="2200" dirty="0" smtClean="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endParaRPr lang="tr-TR" sz="2200" b="1" dirty="0" smtClean="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tr-TR" sz="2200" b="1" dirty="0" smtClean="0">
                <a:ea typeface="Verdana" panose="020B0604030504040204" pitchFamily="34" charset="0"/>
                <a:cs typeface="Arial" panose="020B0604020202020204" pitchFamily="34" charset="0"/>
              </a:rPr>
              <a:t>Abone Bilgisi </a:t>
            </a:r>
            <a:r>
              <a:rPr lang="tr-TR" sz="2200" dirty="0" smtClean="0">
                <a:ea typeface="Verdana" panose="020B0604030504040204" pitchFamily="34" charset="0"/>
                <a:cs typeface="Arial" panose="020B0604020202020204" pitchFamily="34" charset="0"/>
              </a:rPr>
              <a:t>– kullanılan hesabın sahibi olan kişiyle alakalı veri</a:t>
            </a:r>
          </a:p>
          <a:p>
            <a:pPr marL="342900" indent="-342900">
              <a:spcAft>
                <a:spcPts val="0"/>
              </a:spcAft>
              <a:buFont typeface="Arial" panose="020B0604020202020204" pitchFamily="34" charset="0"/>
              <a:buChar char="•"/>
            </a:pPr>
            <a:r>
              <a:rPr lang="tr-TR" sz="2200" b="1" dirty="0" smtClean="0">
                <a:ea typeface="Verdana" panose="020B0604030504040204" pitchFamily="34" charset="0"/>
                <a:cs typeface="Arial" panose="020B0604020202020204" pitchFamily="34" charset="0"/>
              </a:rPr>
              <a:t>Trafik Verisi </a:t>
            </a:r>
            <a:r>
              <a:rPr lang="tr-TR" sz="2200" dirty="0" smtClean="0">
                <a:ea typeface="Verdana" panose="020B0604030504040204" pitchFamily="34" charset="0"/>
                <a:cs typeface="Arial" panose="020B0604020202020204" pitchFamily="34" charset="0"/>
              </a:rPr>
              <a:t>- ayrıntılar ve seyahat rotası)</a:t>
            </a:r>
          </a:p>
          <a:p>
            <a:pPr marL="342900" indent="-342900">
              <a:spcAft>
                <a:spcPts val="0"/>
              </a:spcAft>
              <a:buFont typeface="Arial" panose="020B0604020202020204" pitchFamily="34" charset="0"/>
              <a:buChar char="•"/>
            </a:pPr>
            <a:r>
              <a:rPr lang="tr-TR" sz="2200" b="1" dirty="0" smtClean="0">
                <a:ea typeface="Verdana" panose="020B0604030504040204" pitchFamily="34" charset="0"/>
                <a:cs typeface="Arial" panose="020B0604020202020204" pitchFamily="34" charset="0"/>
              </a:rPr>
              <a:t>İçerik Verisi </a:t>
            </a:r>
            <a:r>
              <a:rPr lang="tr-TR" sz="2200" dirty="0" smtClean="0">
                <a:ea typeface="Verdana" panose="020B0604030504040204" pitchFamily="34" charset="0"/>
                <a:cs typeface="Arial" panose="020B0604020202020204" pitchFamily="34" charset="0"/>
              </a:rPr>
              <a:t>– zarfın içindekiler</a:t>
            </a:r>
          </a:p>
          <a:p>
            <a:pPr>
              <a:spcAft>
                <a:spcPts val="0"/>
              </a:spcAft>
            </a:pPr>
            <a:endParaRPr lang="tr-TR" sz="2200" b="1" dirty="0" smtClean="0">
              <a:cs typeface="Arial" panose="020B0604020202020204" pitchFamily="34" charset="0"/>
            </a:endParaRPr>
          </a:p>
          <a:p>
            <a:pPr>
              <a:spcAft>
                <a:spcPts val="0"/>
              </a:spcAft>
              <a:buFont typeface="Wingdings" pitchFamily="2" charset="2"/>
              <a:buChar char="Ø"/>
            </a:pPr>
            <a:r>
              <a:rPr lang="en-GB" sz="2200" b="1" dirty="0" err="1" smtClean="0">
                <a:cs typeface="Arial" panose="020B0604020202020204" pitchFamily="34" charset="0"/>
              </a:rPr>
              <a:t>Olası</a:t>
            </a:r>
            <a:r>
              <a:rPr lang="en-GB" sz="2200" b="1" dirty="0" smtClean="0">
                <a:cs typeface="Arial" panose="020B0604020202020204" pitchFamily="34" charset="0"/>
              </a:rPr>
              <a:t> </a:t>
            </a:r>
            <a:r>
              <a:rPr lang="en-GB" sz="2200" b="1" dirty="0" err="1" smtClean="0">
                <a:cs typeface="Arial" panose="020B0604020202020204" pitchFamily="34" charset="0"/>
              </a:rPr>
              <a:t>kaynaklar</a:t>
            </a:r>
            <a:r>
              <a:rPr lang="en-GB" sz="2200" b="1" dirty="0" smtClean="0">
                <a:cs typeface="Arial" panose="020B0604020202020204" pitchFamily="34" charset="0"/>
              </a:rPr>
              <a:t>: </a:t>
            </a:r>
            <a:endParaRPr lang="tr-TR" sz="2200" dirty="0" smtClean="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tr-TR" sz="2200" b="1" dirty="0" smtClean="0">
                <a:ea typeface="Verdana" panose="020B0604030504040204" pitchFamily="34" charset="0"/>
                <a:cs typeface="Arial" panose="020B0604020202020204" pitchFamily="34" charset="0"/>
              </a:rPr>
              <a:t>Meta Veri </a:t>
            </a:r>
            <a:r>
              <a:rPr lang="tr-TR" sz="2200" dirty="0" smtClean="0">
                <a:ea typeface="Verdana" panose="020B0604030504040204" pitchFamily="34" charset="0"/>
                <a:cs typeface="Arial" panose="020B0604020202020204" pitchFamily="34" charset="0"/>
              </a:rPr>
              <a:t>– zarfın üzerindeki bilgilerle ilgili veriler</a:t>
            </a:r>
          </a:p>
          <a:p>
            <a:pPr marL="342900" indent="-342900">
              <a:spcAft>
                <a:spcPts val="0"/>
              </a:spcAft>
              <a:buFont typeface="Arial" panose="020B0604020202020204" pitchFamily="34" charset="0"/>
              <a:buChar char="•"/>
            </a:pPr>
            <a:r>
              <a:rPr lang="tr-TR" sz="2200" b="1" dirty="0" smtClean="0">
                <a:ea typeface="Verdana" panose="020B0604030504040204" pitchFamily="34" charset="0"/>
                <a:cs typeface="Arial" panose="020B0604020202020204" pitchFamily="34" charset="0"/>
              </a:rPr>
              <a:t>Bulut Veri </a:t>
            </a:r>
            <a:r>
              <a:rPr lang="tr-TR" sz="2200" dirty="0" smtClean="0">
                <a:ea typeface="Verdana" panose="020B0604030504040204" pitchFamily="34" charset="0"/>
                <a:cs typeface="Arial" panose="020B0604020202020204" pitchFamily="34" charset="0"/>
              </a:rPr>
              <a:t>– parçalara bölünmüş ve birden çok yerde saklanan içerik verileri</a:t>
            </a:r>
            <a:endParaRPr lang="tr-TR"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6A30170E-DD36-446A-A272-3C99F1AA7EC0}"/>
              </a:ext>
            </a:extLst>
          </p:cNvPr>
          <p:cNvPicPr>
            <a:picLocks noChangeAspect="1"/>
          </p:cNvPicPr>
          <p:nvPr/>
        </p:nvPicPr>
        <p:blipFill>
          <a:blip r:embed="rId4"/>
          <a:stretch>
            <a:fillRect/>
          </a:stretch>
        </p:blipFill>
        <p:spPr>
          <a:xfrm>
            <a:off x="4819987" y="2618422"/>
            <a:ext cx="4077436" cy="2205826"/>
          </a:xfrm>
          <a:prstGeom prst="rect">
            <a:avLst/>
          </a:prstGeom>
        </p:spPr>
      </p:pic>
    </p:spTree>
    <p:extLst>
      <p:ext uri="{BB962C8B-B14F-4D97-AF65-F5344CB8AC3E}">
        <p14:creationId xmlns:p14="http://schemas.microsoft.com/office/powerpoint/2010/main"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Yaygın </a:t>
            </a:r>
            <a:endParaRPr lang="tr-TR" sz="2800" b="1" dirty="0"/>
          </a:p>
          <a:p>
            <a:pPr algn="r">
              <a:lnSpc>
                <a:spcPct val="80000"/>
              </a:lnSpc>
            </a:pPr>
            <a:r>
              <a:rPr lang="tr-TR" sz="2800" b="1" dirty="0"/>
              <a:t>Elektronik </a:t>
            </a:r>
            <a:r>
              <a:rPr lang="tr-TR" sz="2800" b="1" dirty="0" smtClean="0"/>
              <a:t>Delil Türleri</a:t>
            </a:r>
            <a:endParaRPr lang="tr-TR" sz="28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647822" y="1012012"/>
            <a:ext cx="4361934" cy="5170646"/>
          </a:xfrm>
          <a:prstGeom prst="rect">
            <a:avLst/>
          </a:prstGeom>
        </p:spPr>
        <p:txBody>
          <a:bodyPr wrap="square">
            <a:spAutoFit/>
          </a:bodyPr>
          <a:lstStyle/>
          <a:p>
            <a:pPr marL="342900" indent="-342900" algn="just">
              <a:buFont typeface="Arial" panose="020B0604020202020204" pitchFamily="34" charset="0"/>
              <a:buChar char="•"/>
            </a:pPr>
            <a:r>
              <a:rPr lang="tr-TR" sz="2200" b="1" dirty="0" smtClean="0">
                <a:ea typeface="Times New Roman" panose="02020603050405020304" pitchFamily="18" charset="0"/>
                <a:cs typeface="Arial" panose="020B0604020202020204" pitchFamily="34" charset="0"/>
              </a:rPr>
              <a:t>İçerik verisi </a:t>
            </a:r>
            <a:r>
              <a:rPr lang="tr-TR" sz="2200" dirty="0" smtClean="0">
                <a:ea typeface="Times New Roman" panose="02020603050405020304" pitchFamily="18" charset="0"/>
                <a:cs typeface="Arial" panose="020B0604020202020204" pitchFamily="34" charset="0"/>
              </a:rPr>
              <a:t>- </a:t>
            </a:r>
            <a:r>
              <a:rPr lang="tr-TR" sz="2200" i="1" dirty="0" smtClean="0">
                <a:ea typeface="Times New Roman" panose="02020603050405020304" pitchFamily="18" charset="0"/>
                <a:cs typeface="Arial" panose="020B0604020202020204" pitchFamily="34" charset="0"/>
              </a:rPr>
              <a:t>bir iletişimin içeriğini veya bir iletişime eklenen yasadışı içeriği gösteren veriler</a:t>
            </a:r>
          </a:p>
          <a:p>
            <a:pPr algn="just"/>
            <a:endParaRPr lang="tr-TR" sz="2200" i="1" dirty="0" smtClean="0">
              <a:ea typeface="Times New Roman" panose="02020603050405020304" pitchFamily="18" charset="0"/>
              <a:cs typeface="Arial" panose="020B0604020202020204" pitchFamily="34" charset="0"/>
            </a:endParaRPr>
          </a:p>
          <a:p>
            <a:pPr algn="just"/>
            <a:r>
              <a:rPr lang="tr-TR" sz="2200" b="1" dirty="0" smtClean="0">
                <a:ea typeface="Times New Roman" panose="02020603050405020304" pitchFamily="18" charset="0"/>
                <a:cs typeface="Arial" panose="020B0604020202020204" pitchFamily="34" charset="0"/>
              </a:rPr>
              <a:t>	Ek olarak belirli veri türlerini 	belirtmek için kullanılır:</a:t>
            </a:r>
          </a:p>
          <a:p>
            <a:pPr algn="just"/>
            <a:endParaRPr lang="tr-TR" sz="2200" b="1" dirty="0" smtClean="0">
              <a:ea typeface="Times New Roman" panose="02020603050405020304" pitchFamily="18" charset="0"/>
              <a:cs typeface="Arial" panose="020B0604020202020204" pitchFamily="34" charset="0"/>
            </a:endParaRPr>
          </a:p>
          <a:p>
            <a:pPr marL="342900" indent="-342900" algn="just">
              <a:buFont typeface="Arial" panose="020B0604020202020204" pitchFamily="34" charset="0"/>
              <a:buChar char="•"/>
            </a:pPr>
            <a:r>
              <a:rPr lang="tr-TR" sz="2200" b="1" dirty="0" smtClean="0">
                <a:ea typeface="Verdana" panose="020B0604030504040204" pitchFamily="34" charset="0"/>
                <a:cs typeface="Arial" panose="020B0604020202020204" pitchFamily="34" charset="0"/>
              </a:rPr>
              <a:t>Bulut Veri </a:t>
            </a:r>
            <a:r>
              <a:rPr lang="tr-TR" sz="2200" dirty="0" smtClean="0">
                <a:ea typeface="Verdana" panose="020B0604030504040204" pitchFamily="34" charset="0"/>
                <a:cs typeface="Arial" panose="020B0604020202020204" pitchFamily="34" charset="0"/>
              </a:rPr>
              <a:t>– </a:t>
            </a:r>
            <a:r>
              <a:rPr lang="tr-TR" sz="2200" i="1" dirty="0" smtClean="0">
                <a:ea typeface="Verdana" panose="020B0604030504040204" pitchFamily="34" charset="0"/>
                <a:cs typeface="Arial" panose="020B0604020202020204" pitchFamily="34" charset="0"/>
              </a:rPr>
              <a:t>farklı ülkelerde kurulu özel sunucularda özel program algoritması ile bölünmüş paketler halinde saklanan ve program/sistem yüküne göre taşınan veriler</a:t>
            </a:r>
            <a:endParaRPr lang="tr-TR" sz="2200" i="1"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1CAE5D1B-C7CD-DD44-B0C3-576B01C85806}"/>
              </a:ext>
            </a:extLst>
          </p:cNvPr>
          <p:cNvSpPr/>
          <p:nvPr/>
        </p:nvSpPr>
        <p:spPr>
          <a:xfrm>
            <a:off x="88522" y="1012012"/>
            <a:ext cx="4572000" cy="5509200"/>
          </a:xfrm>
          <a:prstGeom prst="rect">
            <a:avLst/>
          </a:prstGeom>
        </p:spPr>
        <p:txBody>
          <a:bodyPr>
            <a:spAutoFit/>
          </a:bodyPr>
          <a:lstStyle/>
          <a:p>
            <a:pPr marL="342900" indent="-342900">
              <a:spcAft>
                <a:spcPts val="0"/>
              </a:spcAft>
              <a:buFont typeface="Wingdings" pitchFamily="2" charset="2"/>
              <a:buChar char="Ø"/>
            </a:pPr>
            <a:r>
              <a:rPr lang="tr-TR" sz="2200" b="1" dirty="0" smtClean="0">
                <a:ea typeface="Times New Roman" panose="02020603050405020304" pitchFamily="18" charset="0"/>
                <a:cs typeface="Arial" panose="020B0604020202020204" pitchFamily="34" charset="0"/>
              </a:rPr>
              <a:t>Elektronik delil, farklı bilgisayar verisi biçimlerini kapsar:</a:t>
            </a:r>
            <a:endParaRPr lang="tr-TR" sz="2200" dirty="0" smtClean="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Ø"/>
            </a:pPr>
            <a:endParaRPr lang="tr-TR" sz="2200" dirty="0" smtClean="0">
              <a:cs typeface="Arial" panose="020B0604020202020204" pitchFamily="34" charset="0"/>
            </a:endParaRPr>
          </a:p>
          <a:p>
            <a:pPr marL="342900" indent="-342900" algn="just">
              <a:spcAft>
                <a:spcPts val="0"/>
              </a:spcAft>
              <a:buFont typeface="Arial" panose="020B0604020202020204" pitchFamily="34" charset="0"/>
              <a:buChar char="•"/>
            </a:pPr>
            <a:r>
              <a:rPr lang="tr-TR" sz="2200" b="1" dirty="0" smtClean="0">
                <a:ea typeface="Times New Roman" panose="02020603050405020304" pitchFamily="18" charset="0"/>
                <a:cs typeface="Arial" panose="020B0604020202020204" pitchFamily="34" charset="0"/>
              </a:rPr>
              <a:t>Abone bilgisi</a:t>
            </a:r>
            <a:r>
              <a:rPr lang="tr-TR" sz="2200" dirty="0" smtClean="0">
                <a:ea typeface="Times New Roman" panose="02020603050405020304" pitchFamily="18" charset="0"/>
                <a:cs typeface="Arial" panose="020B0604020202020204" pitchFamily="34" charset="0"/>
              </a:rPr>
              <a:t> - </a:t>
            </a:r>
            <a:r>
              <a:rPr lang="tr-TR" sz="2200" i="1" dirty="0" smtClean="0">
                <a:ea typeface="Times New Roman" panose="02020603050405020304" pitchFamily="18" charset="0"/>
                <a:cs typeface="Arial" panose="020B0604020202020204" pitchFamily="34" charset="0"/>
              </a:rPr>
              <a:t>bir servis sağlayıcı tarafından tutulan ve bir telekomünikasyon hizmetine abone olan bir kişinin adını, adresini ve iletişim bilgilerini içeren veriler</a:t>
            </a:r>
          </a:p>
          <a:p>
            <a:pPr>
              <a:spcAft>
                <a:spcPts val="0"/>
              </a:spcAft>
            </a:pPr>
            <a:endParaRPr lang="tr-TR" sz="2200" i="1" dirty="0" smtClean="0">
              <a:ea typeface="Times New Roman" panose="02020603050405020304" pitchFamily="18" charset="0"/>
              <a:cs typeface="Arial" panose="020B0604020202020204" pitchFamily="34" charset="0"/>
            </a:endParaRPr>
          </a:p>
          <a:p>
            <a:pPr marL="342900" indent="-342900" algn="just">
              <a:spcAft>
                <a:spcPts val="0"/>
              </a:spcAft>
              <a:buFont typeface="Arial" panose="020B0604020202020204" pitchFamily="34" charset="0"/>
              <a:buChar char="•"/>
            </a:pPr>
            <a:r>
              <a:rPr lang="tr-TR" sz="2200" b="1" dirty="0" smtClean="0">
                <a:ea typeface="Times New Roman" panose="02020603050405020304" pitchFamily="18" charset="0"/>
                <a:cs typeface="Arial" panose="020B0604020202020204" pitchFamily="34" charset="0"/>
              </a:rPr>
              <a:t>Trafik verisi veya iletim verisi </a:t>
            </a:r>
            <a:r>
              <a:rPr lang="tr-TR" sz="2200" dirty="0" smtClean="0">
                <a:ea typeface="Times New Roman" panose="02020603050405020304" pitchFamily="18" charset="0"/>
                <a:cs typeface="Arial" panose="020B0604020202020204" pitchFamily="34" charset="0"/>
              </a:rPr>
              <a:t>- </a:t>
            </a:r>
            <a:r>
              <a:rPr lang="tr-TR" sz="2200" i="1" dirty="0" smtClean="0">
                <a:ea typeface="Times New Roman" panose="02020603050405020304" pitchFamily="18" charset="0"/>
                <a:cs typeface="Arial" panose="020B0604020202020204" pitchFamily="34" charset="0"/>
              </a:rPr>
              <a:t>Bir iletişimin tarihini, başlangıç noktasını, izlediği yolu ve hedefini gösteren bir iletişimle alakalı bilgisayar verileri</a:t>
            </a:r>
            <a:endParaRPr lang="tr-TR" sz="2200" i="1" dirty="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a:t>
            </a:r>
            <a:r>
              <a:rPr lang="tr-TR" sz="2800" b="1" dirty="0"/>
              <a:t>Yaygın </a:t>
            </a:r>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660522" y="894204"/>
            <a:ext cx="4206640" cy="3071610"/>
          </a:xfrm>
          <a:prstGeom prst="rect">
            <a:avLst/>
          </a:prstGeom>
        </p:spPr>
        <p:txBody>
          <a:bodyPr wrap="square">
            <a:spAutoFit/>
          </a:bodyPr>
          <a:lstStyle/>
          <a:p>
            <a:pPr marL="342900" indent="-342900" algn="just">
              <a:buFont typeface="Arial" panose="020B0604020202020204" pitchFamily="34" charset="0"/>
              <a:buChar char="•"/>
            </a:pPr>
            <a:r>
              <a:rPr lang="tr-TR" sz="2200" dirty="0" smtClean="0"/>
              <a:t>trafik verileri ve içerik verilerinden</a:t>
            </a:r>
            <a:r>
              <a:rPr lang="tr-TR" sz="2200" b="1" dirty="0" smtClean="0"/>
              <a:t> daha az gizlilik hassasiyeti</a:t>
            </a:r>
            <a:endParaRPr lang="tr-TR" sz="2200" dirty="0" smtClean="0"/>
          </a:p>
          <a:p>
            <a:pPr marL="342900" indent="-342900" algn="just">
              <a:buFont typeface="Arial" panose="020B0604020202020204" pitchFamily="34" charset="0"/>
              <a:buChar char="•"/>
            </a:pPr>
            <a:endParaRPr lang="tr-TR" sz="2200" dirty="0" smtClean="0"/>
          </a:p>
          <a:p>
            <a:pPr marL="342900" indent="-342900" algn="just">
              <a:buFont typeface="Arial" panose="020B0604020202020204" pitchFamily="34" charset="0"/>
              <a:buChar char="•"/>
            </a:pPr>
            <a:r>
              <a:rPr lang="tr-TR" sz="2200" b="1" dirty="0" smtClean="0"/>
              <a:t>genellikle özel sektör servis sağlayıcıları tarafından tutulur </a:t>
            </a:r>
            <a:r>
              <a:rPr lang="tr-TR" sz="2200" dirty="0" smtClean="0"/>
              <a:t>ve üretim emirleri yoluyla elde edilir</a:t>
            </a:r>
          </a:p>
          <a:p>
            <a:pPr marL="0" indent="0" eaLnBrk="1" hangingPunct="1">
              <a:lnSpc>
                <a:spcPct val="80000"/>
              </a:lnSpc>
              <a:buNone/>
            </a:pPr>
            <a:endParaRPr lang="tr-TR"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120348"/>
            <a:ext cx="4572000" cy="4493538"/>
          </a:xfrm>
          <a:prstGeom prst="rect">
            <a:avLst/>
          </a:prstGeom>
        </p:spPr>
        <p:txBody>
          <a:bodyPr>
            <a:spAutoFit/>
          </a:bodyPr>
          <a:lstStyle/>
          <a:p>
            <a:pPr marL="342900" indent="-342900" algn="just">
              <a:spcAft>
                <a:spcPts val="0"/>
              </a:spcAft>
              <a:buFont typeface="Wingdings" pitchFamily="2" charset="2"/>
              <a:buChar char="Ø"/>
            </a:pPr>
            <a:r>
              <a:rPr lang="tr-TR" sz="2200" b="1" dirty="0" smtClean="0">
                <a:ea typeface="Times New Roman" panose="02020603050405020304" pitchFamily="18" charset="0"/>
                <a:cs typeface="Arial" panose="020B0604020202020204" pitchFamily="34" charset="0"/>
              </a:rPr>
              <a:t>Abone bilgisi hakkında</a:t>
            </a:r>
            <a:r>
              <a:rPr lang="tr-TR" sz="2200" dirty="0" smtClean="0">
                <a:ea typeface="Times New Roman" panose="02020603050405020304" pitchFamily="18" charset="0"/>
                <a:cs typeface="Arial" panose="020B0604020202020204" pitchFamily="34" charset="0"/>
              </a:rPr>
              <a:t>:</a:t>
            </a:r>
          </a:p>
          <a:p>
            <a:pPr marL="342900" indent="-342900" algn="just">
              <a:spcAft>
                <a:spcPts val="0"/>
              </a:spcAft>
              <a:buFont typeface="Wingdings" pitchFamily="2" charset="2"/>
              <a:buChar char="Ø"/>
            </a:pPr>
            <a:endParaRPr lang="tr-TR" sz="2200" dirty="0" smtClean="0">
              <a:cs typeface="Arial" panose="020B0604020202020204" pitchFamily="34" charset="0"/>
            </a:endParaRPr>
          </a:p>
          <a:p>
            <a:pPr marL="342900" indent="-342900" algn="just">
              <a:buFont typeface="Arial" panose="020B0604020202020204" pitchFamily="34" charset="0"/>
              <a:buChar char="•"/>
            </a:pPr>
            <a:r>
              <a:rPr lang="tr-TR" sz="2200" dirty="0" smtClean="0"/>
              <a:t>aboneleriyle ilgili olarak bir servis sağlayıcı tarafından tutulan </a:t>
            </a:r>
            <a:r>
              <a:rPr lang="tr-TR" sz="2200" b="1" dirty="0" smtClean="0"/>
              <a:t>bilgisayar verileri/diğer herhangi bir biçimde bilgi</a:t>
            </a:r>
            <a:r>
              <a:rPr lang="tr-TR" sz="2200" dirty="0" smtClean="0"/>
              <a:t> (içerik verileri ve trafik verileri dışında)</a:t>
            </a:r>
          </a:p>
          <a:p>
            <a:pPr marL="342900" indent="-342900" algn="just">
              <a:buFont typeface="Arial" panose="020B0604020202020204" pitchFamily="34" charset="0"/>
              <a:buChar char="•"/>
            </a:pPr>
            <a:endParaRPr lang="tr-TR" sz="2200" dirty="0" smtClean="0"/>
          </a:p>
          <a:p>
            <a:pPr marL="342900" indent="-342900" algn="just">
              <a:buFont typeface="Arial" panose="020B0604020202020204" pitchFamily="34" charset="0"/>
              <a:buChar char="•"/>
            </a:pPr>
            <a:r>
              <a:rPr lang="tr-TR" sz="2200" dirty="0" smtClean="0"/>
              <a:t>ceza soruşturmalarında ve Karşılıklı Adli Yardım Talep Mektuplarında</a:t>
            </a:r>
            <a:r>
              <a:rPr lang="tr-TR" sz="2200" b="1" dirty="0" smtClean="0"/>
              <a:t> en sık aranan bilgiler </a:t>
            </a:r>
            <a:endParaRPr lang="tr-TR" sz="2200" dirty="0"/>
          </a:p>
        </p:txBody>
      </p:sp>
      <p:pic>
        <p:nvPicPr>
          <p:cNvPr id="9" name="Picture 8" descr="A picture containing device&#10;&#10;Description automatically generated">
            <a:extLst>
              <a:ext uri="{FF2B5EF4-FFF2-40B4-BE49-F238E27FC236}">
                <a16:creationId xmlns:a16="http://schemas.microsoft.com/office/drawing/2014/main" id="{5E03EE9D-C303-4C85-9502-0B41916D6004}"/>
              </a:ext>
            </a:extLst>
          </p:cNvPr>
          <p:cNvPicPr>
            <a:picLocks noChangeAspect="1"/>
          </p:cNvPicPr>
          <p:nvPr/>
        </p:nvPicPr>
        <p:blipFill>
          <a:blip r:embed="rId4"/>
          <a:stretch>
            <a:fillRect/>
          </a:stretch>
        </p:blipFill>
        <p:spPr>
          <a:xfrm>
            <a:off x="5133318" y="3914991"/>
            <a:ext cx="3645322" cy="1822661"/>
          </a:xfrm>
          <a:prstGeom prst="rect">
            <a:avLst/>
          </a:prstGeom>
        </p:spPr>
      </p:pic>
    </p:spTree>
    <p:extLst>
      <p:ext uri="{BB962C8B-B14F-4D97-AF65-F5344CB8AC3E}">
        <p14:creationId xmlns:p14="http://schemas.microsoft.com/office/powerpoint/2010/main"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tr-TR" sz="2800" b="1" dirty="0" smtClean="0"/>
              <a:t>Karşılıklı Adli Yardımlaşmadaki (</a:t>
            </a:r>
            <a:r>
              <a:rPr lang="tr-TR" sz="2800" b="1" dirty="0" err="1" smtClean="0"/>
              <a:t>MLA</a:t>
            </a:r>
            <a:r>
              <a:rPr lang="tr-TR" sz="2800" b="1" dirty="0" smtClean="0"/>
              <a:t>) </a:t>
            </a:r>
            <a:r>
              <a:rPr lang="tr-TR" sz="2800" b="1" dirty="0"/>
              <a:t>Yaygın </a:t>
            </a:r>
          </a:p>
          <a:p>
            <a:pPr algn="r">
              <a:lnSpc>
                <a:spcPct val="80000"/>
              </a:lnSpc>
            </a:pPr>
            <a:r>
              <a:rPr lang="tr-TR" sz="2800" b="1" dirty="0"/>
              <a:t>Elektronik </a:t>
            </a:r>
            <a:r>
              <a:rPr lang="tr-TR" sz="2800" b="1" dirty="0" smtClean="0"/>
              <a:t>Delil </a:t>
            </a:r>
            <a:r>
              <a:rPr lang="tr-TR" sz="2800" b="1" dirty="0"/>
              <a:t>Türleri</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4572000" y="1310640"/>
            <a:ext cx="4450456" cy="5102935"/>
          </a:xfrm>
          <a:prstGeom prst="rect">
            <a:avLst/>
          </a:prstGeom>
        </p:spPr>
        <p:txBody>
          <a:bodyPr wrap="square">
            <a:spAutoFit/>
          </a:bodyPr>
          <a:lstStyle/>
          <a:p>
            <a:pPr algn="just"/>
            <a:r>
              <a:rPr lang="tr-TR" sz="2200" dirty="0" smtClean="0"/>
              <a:t>a.) kullanılan </a:t>
            </a:r>
            <a:r>
              <a:rPr lang="tr-TR" sz="2200" b="1" dirty="0" smtClean="0"/>
              <a:t>iletişim hizmetinin türü</a:t>
            </a:r>
            <a:r>
              <a:rPr lang="tr-TR" sz="2200" dirty="0" smtClean="0"/>
              <a:t>, bununla ilgili teknik koşullar ve hizmet süresi; </a:t>
            </a:r>
          </a:p>
          <a:p>
            <a:pPr algn="just"/>
            <a:r>
              <a:rPr lang="tr-TR" sz="2200" dirty="0" smtClean="0"/>
              <a:t>b.) hizmet sözleşmesi veya düzenlemesine dayalı olarak </a:t>
            </a:r>
            <a:r>
              <a:rPr lang="tr-TR" sz="2200" b="1" dirty="0" smtClean="0"/>
              <a:t>abonenin kimliği, posta veya coğrafi adresi, telefon ve diğer erişim numarası, fatura ve ödeme bilgileri</a:t>
            </a:r>
            <a:r>
              <a:rPr lang="tr-TR" sz="2200" dirty="0" smtClean="0"/>
              <a:t>; </a:t>
            </a:r>
          </a:p>
          <a:p>
            <a:pPr algn="just"/>
            <a:r>
              <a:rPr lang="tr-TR" sz="2200" dirty="0" smtClean="0"/>
              <a:t>c.) hizmet sözleşmesi dahilinde mevcut olan </a:t>
            </a:r>
            <a:r>
              <a:rPr lang="tr-TR" sz="2200" b="1" dirty="0" smtClean="0"/>
              <a:t>iletişim ekipmanının kurulum sahasındaki diğer bilgiler</a:t>
            </a:r>
            <a:r>
              <a:rPr lang="tr-TR" sz="2200" dirty="0" smtClean="0"/>
              <a:t>.</a:t>
            </a:r>
          </a:p>
          <a:p>
            <a:endParaRPr lang="tr-TR" sz="2200" dirty="0" smtClean="0"/>
          </a:p>
          <a:p>
            <a:pPr marL="0" indent="0" eaLnBrk="1" hangingPunct="1">
              <a:lnSpc>
                <a:spcPct val="80000"/>
              </a:lnSpc>
              <a:buNone/>
            </a:pPr>
            <a:endParaRPr lang="tr-TR" sz="2200" dirty="0"/>
          </a:p>
        </p:txBody>
      </p:sp>
      <p:sp>
        <p:nvSpPr>
          <p:cNvPr id="7" name="Rectangle 6">
            <a:extLst>
              <a:ext uri="{FF2B5EF4-FFF2-40B4-BE49-F238E27FC236}">
                <a16:creationId xmlns:a16="http://schemas.microsoft.com/office/drawing/2014/main" id="{1CAE5D1B-C7CD-DD44-B0C3-576B01C85806}"/>
              </a:ext>
            </a:extLst>
          </p:cNvPr>
          <p:cNvSpPr/>
          <p:nvPr/>
        </p:nvSpPr>
        <p:spPr>
          <a:xfrm>
            <a:off x="88522" y="1526748"/>
            <a:ext cx="4483478" cy="4493538"/>
          </a:xfrm>
          <a:prstGeom prst="rect">
            <a:avLst/>
          </a:prstGeom>
        </p:spPr>
        <p:txBody>
          <a:bodyPr wrap="square">
            <a:spAutoFit/>
          </a:bodyPr>
          <a:lstStyle/>
          <a:p>
            <a:pPr marL="342900" indent="-342900">
              <a:spcAft>
                <a:spcPts val="0"/>
              </a:spcAft>
              <a:buFont typeface="Wingdings" pitchFamily="2" charset="2"/>
              <a:buChar char="Ø"/>
            </a:pPr>
            <a:r>
              <a:rPr lang="tr-TR" sz="2200" b="1" dirty="0" smtClean="0">
                <a:ea typeface="Times New Roman" panose="02020603050405020304" pitchFamily="18" charset="0"/>
                <a:cs typeface="Arial" panose="020B0604020202020204" pitchFamily="34" charset="0"/>
              </a:rPr>
              <a:t>Abone bilgisi hakkında</a:t>
            </a:r>
            <a:r>
              <a:rPr lang="tr-TR" sz="2200" dirty="0" smtClean="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tr-TR" sz="2200" dirty="0" smtClean="0">
              <a:cs typeface="Arial" panose="020B0604020202020204" pitchFamily="34" charset="0"/>
            </a:endParaRPr>
          </a:p>
          <a:p>
            <a:pPr marL="342900" indent="-342900" algn="just">
              <a:buFont typeface="Wingdings" pitchFamily="2" charset="2"/>
              <a:buChar char="ü"/>
            </a:pPr>
            <a:r>
              <a:rPr lang="tr-TR" sz="2200" b="1" dirty="0" smtClean="0"/>
              <a:t>Siber Suç Sözleşmesi (ETS 185), Madde 18, paragraf 3:</a:t>
            </a:r>
            <a:endParaRPr lang="tr-TR" sz="2200" dirty="0" smtClean="0"/>
          </a:p>
          <a:p>
            <a:pPr marL="342900" indent="-342900" algn="just">
              <a:buFont typeface="Arial" panose="020B0604020202020204" pitchFamily="34" charset="0"/>
              <a:buChar char="•"/>
            </a:pPr>
            <a:r>
              <a:rPr lang="tr-TR" sz="2200" dirty="0" smtClean="0"/>
              <a:t>"Abone bilgileri", </a:t>
            </a:r>
            <a:r>
              <a:rPr lang="tr-TR" sz="2200" b="1" dirty="0" smtClean="0"/>
              <a:t>trafik veya içerik verileri dışında</a:t>
            </a:r>
            <a:r>
              <a:rPr lang="tr-TR" sz="2200" dirty="0" smtClean="0"/>
              <a:t> abonelerle ilgili olarak bir hizmet sağlayıcının elinde bulunan </a:t>
            </a:r>
            <a:r>
              <a:rPr lang="tr-TR" sz="2200" b="1" dirty="0" smtClean="0"/>
              <a:t>bilgisayar verileri </a:t>
            </a:r>
            <a:r>
              <a:rPr lang="tr-TR" sz="2200" dirty="0" smtClean="0"/>
              <a:t>veya </a:t>
            </a:r>
            <a:r>
              <a:rPr lang="tr-TR" sz="2200" b="1" dirty="0" smtClean="0"/>
              <a:t>başka şekillerde</a:t>
            </a:r>
            <a:r>
              <a:rPr lang="tr-TR" sz="2200" dirty="0" smtClean="0"/>
              <a:t> saklanan ve aşağıdakiler aracılığıyla oluşturulabilen bilgiler anlamına gelir:</a:t>
            </a:r>
            <a:endParaRPr lang="tr-TR" sz="2200" dirty="0"/>
          </a:p>
        </p:txBody>
      </p:sp>
    </p:spTree>
    <p:extLst>
      <p:ext uri="{BB962C8B-B14F-4D97-AF65-F5344CB8AC3E}">
        <p14:creationId xmlns:p14="http://schemas.microsoft.com/office/powerpoint/2010/main"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19164</TotalTime>
  <Words>3566</Words>
  <Application>Microsoft Office PowerPoint</Application>
  <PresentationFormat>Ekran Gösterisi (4:3)</PresentationFormat>
  <Paragraphs>526</Paragraphs>
  <Slides>36</Slides>
  <Notes>33</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36</vt:i4>
      </vt:variant>
    </vt:vector>
  </HeadingPairs>
  <TitlesOfParts>
    <vt:vector size="46" baseType="lpstr">
      <vt:lpstr>MS PGothic</vt:lpstr>
      <vt:lpstr>MS PGothic</vt:lpstr>
      <vt:lpstr>Arial</vt:lpstr>
      <vt:lpstr>Arial Narrow</vt:lpstr>
      <vt:lpstr>Calibri</vt:lpstr>
      <vt:lpstr>Segoe UI</vt:lpstr>
      <vt:lpstr>Times New Roman</vt:lpstr>
      <vt:lpstr>Verdana</vt:lpstr>
      <vt:lpstr>Wingdings</vt:lpstr>
      <vt:lpstr>Office Theme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428</cp:revision>
  <dcterms:created xsi:type="dcterms:W3CDTF">2012-01-25T15:22:10Z</dcterms:created>
  <dcterms:modified xsi:type="dcterms:W3CDTF">2021-04-11T22:59:50Z</dcterms:modified>
</cp:coreProperties>
</file>